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  <p:sldMasterId id="2147483674" r:id="rId2"/>
  </p:sldMasterIdLst>
  <p:notesMasterIdLst>
    <p:notesMasterId r:id="rId50"/>
  </p:notesMasterIdLst>
  <p:sldIdLst>
    <p:sldId id="662" r:id="rId3"/>
    <p:sldId id="772" r:id="rId4"/>
    <p:sldId id="679" r:id="rId5"/>
    <p:sldId id="680" r:id="rId6"/>
    <p:sldId id="681" r:id="rId7"/>
    <p:sldId id="789" r:id="rId8"/>
    <p:sldId id="793" r:id="rId9"/>
    <p:sldId id="788" r:id="rId10"/>
    <p:sldId id="719" r:id="rId11"/>
    <p:sldId id="720" r:id="rId12"/>
    <p:sldId id="721" r:id="rId13"/>
    <p:sldId id="722" r:id="rId14"/>
    <p:sldId id="682" r:id="rId15"/>
    <p:sldId id="723" r:id="rId16"/>
    <p:sldId id="790" r:id="rId17"/>
    <p:sldId id="724" r:id="rId18"/>
    <p:sldId id="725" r:id="rId19"/>
    <p:sldId id="727" r:id="rId20"/>
    <p:sldId id="728" r:id="rId21"/>
    <p:sldId id="806" r:id="rId22"/>
    <p:sldId id="729" r:id="rId23"/>
    <p:sldId id="812" r:id="rId24"/>
    <p:sldId id="809" r:id="rId25"/>
    <p:sldId id="807" r:id="rId26"/>
    <p:sldId id="808" r:id="rId27"/>
    <p:sldId id="810" r:id="rId28"/>
    <p:sldId id="811" r:id="rId29"/>
    <p:sldId id="791" r:id="rId30"/>
    <p:sldId id="814" r:id="rId31"/>
    <p:sldId id="813" r:id="rId32"/>
    <p:sldId id="730" r:id="rId33"/>
    <p:sldId id="799" r:id="rId34"/>
    <p:sldId id="800" r:id="rId35"/>
    <p:sldId id="801" r:id="rId36"/>
    <p:sldId id="803" r:id="rId37"/>
    <p:sldId id="802" r:id="rId38"/>
    <p:sldId id="804" r:id="rId39"/>
    <p:sldId id="805" r:id="rId40"/>
    <p:sldId id="815" r:id="rId41"/>
    <p:sldId id="733" r:id="rId42"/>
    <p:sldId id="734" r:id="rId43"/>
    <p:sldId id="735" r:id="rId44"/>
    <p:sldId id="736" r:id="rId45"/>
    <p:sldId id="779" r:id="rId46"/>
    <p:sldId id="737" r:id="rId47"/>
    <p:sldId id="781" r:id="rId48"/>
    <p:sldId id="769" r:id="rId49"/>
  </p:sldIdLst>
  <p:sldSz cx="12192000" cy="6858000"/>
  <p:notesSz cx="6858000" cy="9144000"/>
  <p:embeddedFontLst>
    <p:embeddedFont>
      <p:font typeface="KT서체 Bold" panose="020B0600000101010101" charset="-127"/>
      <p:bold r:id="rId51"/>
    </p:embeddedFont>
    <p:embeddedFont>
      <p:font typeface="Roboto" panose="02000000000000000000" pitchFamily="2" charset="0"/>
      <p:regular r:id="rId52"/>
      <p:bold r:id="rId53"/>
      <p:italic r:id="rId54"/>
      <p:boldItalic r:id="rId55"/>
    </p:embeddedFont>
    <p:embeddedFont>
      <p:font typeface="나눔스퀘어_ac Bold" panose="020B0600000101010101" pitchFamily="50" charset="-127"/>
      <p:bold r:id="rId56"/>
    </p:embeddedFont>
    <p:embeddedFont>
      <p:font typeface="맑은 고딕" panose="020B0503020000020004" pitchFamily="50" charset="-127"/>
      <p:regular r:id="rId57"/>
      <p:bold r:id="rId5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CC"/>
    <a:srgbClr val="FF3300"/>
    <a:srgbClr val="FF6600"/>
    <a:srgbClr val="A568D2"/>
    <a:srgbClr val="99CCFF"/>
    <a:srgbClr val="00FF00"/>
    <a:srgbClr val="99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412" autoAdjust="0"/>
    <p:restoredTop sz="78628" autoAdjust="0"/>
  </p:normalViewPr>
  <p:slideViewPr>
    <p:cSldViewPr snapToGrid="0">
      <p:cViewPr varScale="1">
        <p:scale>
          <a:sx n="93" d="100"/>
          <a:sy n="93" d="100"/>
        </p:scale>
        <p:origin x="1650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7" d="100"/>
          <a:sy n="67" d="100"/>
        </p:scale>
        <p:origin x="-2962" y="-77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notesMaster" Target="notesMasters/notesMaster1.xml"/><Relationship Id="rId55" Type="http://schemas.openxmlformats.org/officeDocument/2006/relationships/font" Target="fonts/font5.fntdata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font" Target="fonts/font3.fntdata"/><Relationship Id="rId58" Type="http://schemas.openxmlformats.org/officeDocument/2006/relationships/font" Target="fonts/font8.fntdata"/><Relationship Id="rId5" Type="http://schemas.openxmlformats.org/officeDocument/2006/relationships/slide" Target="slides/slide3.xml"/><Relationship Id="rId61" Type="http://schemas.openxmlformats.org/officeDocument/2006/relationships/theme" Target="theme/theme1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font" Target="fonts/font6.fntdata"/><Relationship Id="rId8" Type="http://schemas.openxmlformats.org/officeDocument/2006/relationships/slide" Target="slides/slide6.xml"/><Relationship Id="rId51" Type="http://schemas.openxmlformats.org/officeDocument/2006/relationships/font" Target="fonts/font1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font" Target="fonts/font4.fntdata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font" Target="fonts/font7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font" Target="fonts/font2.fntdata"/><Relationship Id="rId60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8803A3-9902-44FF-ADD6-8AEB792AC1C0}" type="datetimeFigureOut">
              <a:rPr lang="ko-KR" altLang="en-US" smtClean="0"/>
              <a:t>2023-08-15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951C2C-5921-428F-926F-A5EF1D9B1F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71401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loudera.com/downloads/hortonworks-sandbox.html" TargetMode="External"/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sungwoonblog.tistory.com/1" TargetMode="External"/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이번 시간은 </a:t>
            </a:r>
            <a:r>
              <a:rPr lang="ko-KR" altLang="en-US" dirty="0" err="1"/>
              <a:t>빅데이터</a:t>
            </a:r>
            <a:r>
              <a:rPr lang="ko-KR" altLang="en-US" dirty="0"/>
              <a:t> 분산플랫폼의 기본 베이스인 </a:t>
            </a:r>
            <a:r>
              <a:rPr lang="ko-KR" altLang="en-US" dirty="0" err="1"/>
              <a:t>하둡에</a:t>
            </a:r>
            <a:r>
              <a:rPr lang="ko-KR" altLang="en-US" dirty="0"/>
              <a:t> 대한 내용입니다</a:t>
            </a:r>
            <a:r>
              <a:rPr lang="en-US" altLang="ko-KR" dirty="0"/>
              <a:t>.</a:t>
            </a:r>
          </a:p>
          <a:p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하둡은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일반적으로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빅데이터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분산플랫폼의 실행 프레임워크인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MapReduce(), 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리소스 관리자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YARN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및 분산 스토리지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HDFS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 포함된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Apache Hadoop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프로젝트를 지칭합니다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</a:p>
          <a:p>
            <a:endParaRPr lang="en-US" altLang="ko-KR" dirty="0"/>
          </a:p>
          <a:p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하둡은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대용량의 데이터를 적은 비용으로 더 빠르게 분석할 수 있는 플랫폼이며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</a:p>
          <a:p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빅데이터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처리와 분석을 위한 플랫폼 중 사실상 표준으로 자리 잡고 있습니다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이번 시간에</a:t>
            </a:r>
            <a:endParaRPr lang="en-US" altLang="ko-KR" sz="1200" b="0" dirty="0">
              <a:solidFill>
                <a:srgbClr val="00B0F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Hadoop </a:t>
            </a:r>
            <a:r>
              <a:rPr lang="ko-KR" altLang="en-US" sz="1200" b="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개요를 말씀 드리고</a:t>
            </a:r>
            <a:r>
              <a:rPr lang="en-US" altLang="ko-KR" sz="1200" b="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Hadoop</a:t>
            </a:r>
            <a:r>
              <a:rPr lang="ko-KR" altLang="en-US" sz="1200" b="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을 설치해서 기본 실습을 진행하겠습니다</a:t>
            </a:r>
            <a:r>
              <a:rPr lang="en-US" altLang="ko-KR" sz="1200" b="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951C2C-5921-428F-926F-A5EF1D9B1FF3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49620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HDFS </a:t>
            </a:r>
            <a:r>
              <a:rPr lang="ko-KR" altLang="en-US" sz="120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파일 저장 방식입니다</a:t>
            </a:r>
            <a:r>
              <a:rPr lang="en-US" altLang="ko-KR" sz="120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r>
              <a:rPr lang="en-US" altLang="ko-KR" dirty="0"/>
              <a:t>HDFS</a:t>
            </a:r>
            <a:r>
              <a:rPr lang="ko-KR" altLang="en-US" dirty="0"/>
              <a:t>는 파일을 분산 저장하기 위해서 </a:t>
            </a:r>
            <a:endParaRPr lang="en-US" altLang="ko-KR" dirty="0"/>
          </a:p>
          <a:p>
            <a:r>
              <a:rPr lang="ko-KR" altLang="en-US" dirty="0"/>
              <a:t>먼저 파일의 메타 데이터와 </a:t>
            </a:r>
            <a:r>
              <a:rPr lang="ko-KR" altLang="en-US" dirty="0" err="1"/>
              <a:t>컨텐츠</a:t>
            </a:r>
            <a:r>
              <a:rPr lang="ko-KR" altLang="en-US" dirty="0"/>
              <a:t> 데이터를 분리합니다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메타 데이터는</a:t>
            </a:r>
            <a:r>
              <a:rPr lang="en-US" altLang="ko-KR" dirty="0"/>
              <a:t>  </a:t>
            </a:r>
            <a:r>
              <a:rPr lang="ko-KR" altLang="en-US" dirty="0"/>
              <a:t>파일의 접근 권한</a:t>
            </a:r>
            <a:r>
              <a:rPr lang="en-US" altLang="ko-KR" dirty="0"/>
              <a:t>, </a:t>
            </a:r>
            <a:r>
              <a:rPr lang="ko-KR" altLang="en-US" dirty="0"/>
              <a:t>생성일</a:t>
            </a:r>
            <a:r>
              <a:rPr lang="en-US" altLang="ko-KR" dirty="0"/>
              <a:t>, </a:t>
            </a:r>
            <a:r>
              <a:rPr lang="ko-KR" altLang="en-US" dirty="0"/>
              <a:t>수정일</a:t>
            </a:r>
            <a:r>
              <a:rPr lang="en-US" altLang="ko-KR" dirty="0"/>
              <a:t>, </a:t>
            </a:r>
            <a:r>
              <a:rPr lang="ko-KR" altLang="en-US" dirty="0"/>
              <a:t>네임 스페이스 등 </a:t>
            </a:r>
            <a:endParaRPr lang="en-US" altLang="ko-KR" dirty="0"/>
          </a:p>
          <a:p>
            <a:r>
              <a:rPr lang="ko-KR" altLang="en-US" dirty="0"/>
              <a:t>파일에 대해 설명하는 정보이고</a:t>
            </a:r>
          </a:p>
          <a:p>
            <a:endParaRPr lang="en-US" altLang="ko-KR" dirty="0"/>
          </a:p>
          <a:p>
            <a:r>
              <a:rPr lang="ko-KR" altLang="en-US" dirty="0" err="1"/>
              <a:t>컨텐츠</a:t>
            </a:r>
            <a:r>
              <a:rPr lang="ko-KR" altLang="en-US" dirty="0"/>
              <a:t> 데이터는 실제 파일에 저장된 데이터입니다</a:t>
            </a:r>
            <a:r>
              <a:rPr lang="en-US" altLang="ko-KR" dirty="0"/>
              <a:t>.</a:t>
            </a:r>
            <a:endParaRPr lang="ko-KR" altLang="en-US" dirty="0"/>
          </a:p>
          <a:p>
            <a:r>
              <a:rPr lang="ko-KR" altLang="en-US" dirty="0"/>
              <a:t>파일의 메타데이터는 네임 </a:t>
            </a:r>
            <a:r>
              <a:rPr lang="ko-KR" altLang="en-US" dirty="0" err="1"/>
              <a:t>노드에</a:t>
            </a:r>
            <a:r>
              <a:rPr lang="ko-KR" altLang="en-US" dirty="0"/>
              <a:t> 저장되며 </a:t>
            </a:r>
            <a:endParaRPr lang="en-US" altLang="ko-KR" dirty="0"/>
          </a:p>
          <a:p>
            <a:r>
              <a:rPr lang="ko-KR" altLang="en-US" dirty="0" err="1"/>
              <a:t>컨텐츠</a:t>
            </a:r>
            <a:r>
              <a:rPr lang="ko-KR" altLang="en-US" dirty="0"/>
              <a:t> 데이터는 블록 단위로 쪼개져서 데이터 </a:t>
            </a:r>
            <a:r>
              <a:rPr lang="ko-KR" altLang="en-US" dirty="0" err="1"/>
              <a:t>노드에</a:t>
            </a:r>
            <a:r>
              <a:rPr lang="ko-KR" altLang="en-US" dirty="0"/>
              <a:t> 저장 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951C2C-5921-428F-926F-A5EF1D9B1FF3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36967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네임 </a:t>
            </a:r>
            <a:r>
              <a:rPr lang="ko-KR" altLang="en-US" dirty="0" err="1"/>
              <a:t>노드는</a:t>
            </a:r>
            <a:r>
              <a:rPr lang="ko-KR" altLang="en-US" dirty="0"/>
              <a:t> 파일의 메타 데이터를 </a:t>
            </a:r>
            <a:r>
              <a:rPr lang="en-US" altLang="ko-KR" dirty="0" err="1"/>
              <a:t>inode</a:t>
            </a:r>
            <a:r>
              <a:rPr lang="ko-KR" altLang="en-US" dirty="0"/>
              <a:t>에 저장합니다</a:t>
            </a:r>
            <a:r>
              <a:rPr lang="en-US" altLang="ko-KR" dirty="0"/>
              <a:t>. </a:t>
            </a:r>
          </a:p>
          <a:p>
            <a:r>
              <a:rPr lang="en-US" altLang="ko-KR" dirty="0" err="1"/>
              <a:t>inode</a:t>
            </a:r>
            <a:r>
              <a:rPr lang="ko-KR" altLang="en-US" dirty="0"/>
              <a:t>란 </a:t>
            </a:r>
            <a:r>
              <a:rPr lang="en-US" altLang="ko-KR" dirty="0" err="1"/>
              <a:t>unix</a:t>
            </a:r>
            <a:r>
              <a:rPr lang="en-US" altLang="ko-KR" dirty="0"/>
              <a:t> </a:t>
            </a:r>
            <a:r>
              <a:rPr lang="ko-KR" altLang="en-US" dirty="0"/>
              <a:t>파일 시스템에서 사용되는 폴더 구조를 저장하는 구조체를 말합니다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또한 네임 </a:t>
            </a:r>
            <a:r>
              <a:rPr lang="ko-KR" altLang="en-US" dirty="0" err="1"/>
              <a:t>노드에는</a:t>
            </a:r>
            <a:r>
              <a:rPr lang="ko-KR" altLang="en-US" dirty="0"/>
              <a:t> 파일 구성하는 블록들의 목록과 위치 정보가 저장되어 있습니다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이러한 네임 </a:t>
            </a:r>
            <a:r>
              <a:rPr lang="ko-KR" altLang="en-US" dirty="0" err="1"/>
              <a:t>노드는</a:t>
            </a:r>
            <a:r>
              <a:rPr lang="ko-KR" altLang="en-US" dirty="0"/>
              <a:t> </a:t>
            </a:r>
            <a:r>
              <a:rPr lang="en-US" altLang="ko-KR" dirty="0"/>
              <a:t>HDFS</a:t>
            </a:r>
            <a:r>
              <a:rPr lang="ko-KR" altLang="en-US" dirty="0"/>
              <a:t>에 파일을 읽거나 쓰는 작업의 시작점 역할을 수행합니다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951C2C-5921-428F-926F-A5EF1D9B1FF3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90033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데이너</a:t>
            </a:r>
            <a:r>
              <a:rPr lang="ko-KR" altLang="en-US" dirty="0"/>
              <a:t> </a:t>
            </a:r>
            <a:r>
              <a:rPr lang="ko-KR" altLang="en-US" dirty="0" err="1"/>
              <a:t>노드에</a:t>
            </a:r>
            <a:r>
              <a:rPr lang="ko-KR" altLang="en-US" dirty="0"/>
              <a:t> 대한 설명입니다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파일의 </a:t>
            </a:r>
            <a:r>
              <a:rPr lang="ko-KR" altLang="en-US" dirty="0" err="1"/>
              <a:t>컨텐츠</a:t>
            </a:r>
            <a:r>
              <a:rPr lang="ko-KR" altLang="en-US" dirty="0"/>
              <a:t> 데이터는 블록 단위로 나뉘며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블록의 기본 크기는 </a:t>
            </a:r>
            <a:r>
              <a:rPr lang="en-US" altLang="ko-KR" dirty="0"/>
              <a:t>128MB</a:t>
            </a:r>
            <a:r>
              <a:rPr lang="ko-KR" altLang="en-US" dirty="0"/>
              <a:t>이며 최소 </a:t>
            </a:r>
            <a:r>
              <a:rPr lang="en-US" altLang="ko-KR" dirty="0"/>
              <a:t>3</a:t>
            </a:r>
            <a:r>
              <a:rPr lang="ko-KR" altLang="en-US" dirty="0"/>
              <a:t>개의 복사본을 생성하여 분산 저장합니다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데이터 </a:t>
            </a:r>
            <a:r>
              <a:rPr lang="ko-KR" altLang="en-US" dirty="0" err="1"/>
              <a:t>노드는</a:t>
            </a:r>
            <a:r>
              <a:rPr lang="ko-KR" altLang="en-US" dirty="0"/>
              <a:t> 그 중 하나의 복사본을 저장하는 것입니다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951C2C-5921-428F-926F-A5EF1D9B1FF3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5965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맵리듀스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(MapReduce)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구글에서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대용량 데이터 처리를 분산 병렬 컴퓨팅에서 처리하기 위한 목적으로 제작하여 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2004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 발표한 소프트웨어 프레임워크입니다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프레임워크는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페타바이트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이상의 대용량 데이터를 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신뢰도가 낮은 컴퓨터로 구성된 클러스터 환경에서 병렬 처리를 지원하기 위해서 개발되었습니다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프레임워크는 함수형 프로그래밍에서 일반적으로 사용되는 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Map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과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Reduce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라는 함수 기반으로 구성됩니다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951C2C-5921-428F-926F-A5EF1D9B1FF3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05203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ko-KR" altLang="en-US" dirty="0" err="1"/>
              <a:t>맵</a:t>
            </a:r>
            <a:r>
              <a:rPr lang="ko-KR" altLang="en-US" dirty="0"/>
              <a:t> </a:t>
            </a:r>
            <a:r>
              <a:rPr lang="ko-KR" altLang="en-US" dirty="0" err="1"/>
              <a:t>리듀스는</a:t>
            </a:r>
            <a:r>
              <a:rPr lang="ko-KR" altLang="en-US" dirty="0"/>
              <a:t> </a:t>
            </a:r>
            <a:r>
              <a:rPr lang="ko-KR" altLang="en-US" dirty="0" err="1"/>
              <a:t>구글</a:t>
            </a:r>
            <a:r>
              <a:rPr lang="ko-KR" altLang="en-US" dirty="0"/>
              <a:t> 내부에서 </a:t>
            </a:r>
            <a:r>
              <a:rPr lang="ko-KR" altLang="en-US" dirty="0" err="1"/>
              <a:t>크롤링</a:t>
            </a:r>
            <a:r>
              <a:rPr lang="ko-KR" altLang="en-US" dirty="0"/>
              <a:t> 된 문서</a:t>
            </a:r>
            <a:r>
              <a:rPr lang="en-US" altLang="ko-KR" dirty="0"/>
              <a:t>, </a:t>
            </a:r>
            <a:r>
              <a:rPr lang="ko-KR" altLang="en-US" dirty="0"/>
              <a:t>로그 등 </a:t>
            </a:r>
            <a:endParaRPr lang="en-US" altLang="ko-KR" dirty="0"/>
          </a:p>
          <a:p>
            <a:pPr>
              <a:lnSpc>
                <a:spcPct val="120000"/>
              </a:lnSpc>
            </a:pPr>
            <a:r>
              <a:rPr lang="ko-KR" altLang="en-US" dirty="0"/>
              <a:t>방대한 양의 </a:t>
            </a:r>
            <a:r>
              <a:rPr lang="en-US" altLang="ko-KR" dirty="0"/>
              <a:t>raw data</a:t>
            </a:r>
            <a:r>
              <a:rPr lang="ko-KR" altLang="en-US" dirty="0"/>
              <a:t>를 분석하는 과정에서 느낀 불편함에서 출발했습니다</a:t>
            </a:r>
            <a:r>
              <a:rPr lang="en-US" altLang="ko-KR" dirty="0"/>
              <a:t>. </a:t>
            </a:r>
          </a:p>
          <a:p>
            <a:pPr>
              <a:lnSpc>
                <a:spcPct val="120000"/>
              </a:lnSpc>
            </a:pPr>
            <a:endParaRPr lang="en-US" altLang="ko-KR" dirty="0"/>
          </a:p>
          <a:p>
            <a:pPr>
              <a:lnSpc>
                <a:spcPct val="120000"/>
              </a:lnSpc>
            </a:pPr>
            <a:r>
              <a:rPr lang="ko-KR" altLang="en-US" dirty="0"/>
              <a:t>프로그램 </a:t>
            </a:r>
            <a:r>
              <a:rPr lang="ko-KR" altLang="en-US" dirty="0" err="1"/>
              <a:t>로직</a:t>
            </a:r>
            <a:r>
              <a:rPr lang="ko-KR" altLang="en-US" dirty="0"/>
              <a:t> 자체는 단순한데 </a:t>
            </a:r>
            <a:endParaRPr lang="en-US" altLang="ko-KR" dirty="0"/>
          </a:p>
          <a:p>
            <a:pPr>
              <a:lnSpc>
                <a:spcPct val="120000"/>
              </a:lnSpc>
            </a:pPr>
            <a:r>
              <a:rPr lang="ko-KR" altLang="en-US" dirty="0"/>
              <a:t>입력 데이터의 크기가 워낙 커서 연산을 하나의 물리 </a:t>
            </a:r>
            <a:r>
              <a:rPr lang="ko-KR" altLang="en-US" dirty="0" err="1"/>
              <a:t>머신에서</a:t>
            </a:r>
            <a:r>
              <a:rPr lang="ko-KR" altLang="en-US" dirty="0"/>
              <a:t> 수행할 수가 없었습니다</a:t>
            </a:r>
            <a:r>
              <a:rPr lang="en-US" altLang="ko-KR" dirty="0"/>
              <a:t>. </a:t>
            </a:r>
          </a:p>
          <a:p>
            <a:pPr>
              <a:lnSpc>
                <a:spcPct val="120000"/>
              </a:lnSpc>
            </a:pPr>
            <a:r>
              <a:rPr lang="ko-KR" altLang="en-US" dirty="0"/>
              <a:t>이 거대한 인풋 데이터를 쪼개어 수많은 </a:t>
            </a:r>
            <a:r>
              <a:rPr lang="ko-KR" altLang="en-US" dirty="0" err="1"/>
              <a:t>머신들에게</a:t>
            </a:r>
            <a:r>
              <a:rPr lang="ko-KR" altLang="en-US" dirty="0"/>
              <a:t> 분산시켜서 </a:t>
            </a:r>
            <a:endParaRPr lang="en-US" altLang="ko-KR" dirty="0"/>
          </a:p>
          <a:p>
            <a:pPr>
              <a:lnSpc>
                <a:spcPct val="120000"/>
              </a:lnSpc>
            </a:pPr>
            <a:r>
              <a:rPr lang="ko-KR" altLang="en-US" dirty="0" err="1"/>
              <a:t>로직을</a:t>
            </a:r>
            <a:r>
              <a:rPr lang="ko-KR" altLang="en-US" dirty="0"/>
              <a:t> 수행한 다음 결과를 하나로 합치자는 것이 핵심 아이디어 입니다</a:t>
            </a:r>
            <a:r>
              <a:rPr lang="en-US" altLang="ko-KR" dirty="0"/>
              <a:t>.</a:t>
            </a:r>
          </a:p>
          <a:p>
            <a:pPr>
              <a:lnSpc>
                <a:spcPct val="120000"/>
              </a:lnSpc>
            </a:pPr>
            <a:endParaRPr lang="en-US" altLang="ko-KR" dirty="0"/>
          </a:p>
          <a:p>
            <a:pPr>
              <a:lnSpc>
                <a:spcPct val="120000"/>
              </a:lnSpc>
            </a:pPr>
            <a:r>
              <a:rPr lang="en-US" altLang="ko-KR" dirty="0"/>
              <a:t>MapReduce </a:t>
            </a:r>
            <a:r>
              <a:rPr lang="ko-KR" altLang="en-US" dirty="0"/>
              <a:t>프레임워크에서 개발자가 코드를 작성하는 부분은 </a:t>
            </a:r>
            <a:endParaRPr lang="en-US" altLang="ko-KR" dirty="0"/>
          </a:p>
          <a:p>
            <a:pPr>
              <a:lnSpc>
                <a:spcPct val="120000"/>
              </a:lnSpc>
            </a:pPr>
            <a:r>
              <a:rPr lang="en-US" altLang="ko-KR" dirty="0"/>
              <a:t>map</a:t>
            </a:r>
            <a:r>
              <a:rPr lang="ko-KR" altLang="en-US" dirty="0"/>
              <a:t>과 </a:t>
            </a:r>
            <a:r>
              <a:rPr lang="en-US" altLang="ko-KR" dirty="0"/>
              <a:t>reduce </a:t>
            </a:r>
            <a:r>
              <a:rPr lang="ko-KR" altLang="en-US" dirty="0"/>
              <a:t>두 가지 함수입니다</a:t>
            </a:r>
            <a:r>
              <a:rPr lang="en-US" altLang="ko-KR" dirty="0"/>
              <a:t>. </a:t>
            </a:r>
          </a:p>
          <a:p>
            <a:pPr>
              <a:lnSpc>
                <a:spcPct val="120000"/>
              </a:lnSpc>
            </a:pPr>
            <a:r>
              <a:rPr lang="en-US" altLang="ko-KR" dirty="0"/>
              <a:t>map</a:t>
            </a:r>
            <a:r>
              <a:rPr lang="ko-KR" altLang="en-US" dirty="0"/>
              <a:t>은 전체 데이터를 쪼갠 </a:t>
            </a:r>
            <a:r>
              <a:rPr lang="ko-KR" altLang="en-US" dirty="0" err="1"/>
              <a:t>청크에</a:t>
            </a:r>
            <a:r>
              <a:rPr lang="ko-KR" altLang="en-US" dirty="0"/>
              <a:t> 대해서 실제로 수행할 </a:t>
            </a:r>
            <a:r>
              <a:rPr lang="ko-KR" altLang="en-US" dirty="0" err="1"/>
              <a:t>로직입니다</a:t>
            </a:r>
            <a:r>
              <a:rPr lang="en-US" altLang="ko-KR" dirty="0"/>
              <a:t>. </a:t>
            </a:r>
          </a:p>
          <a:p>
            <a:pPr>
              <a:lnSpc>
                <a:spcPct val="120000"/>
              </a:lnSpc>
            </a:pPr>
            <a:r>
              <a:rPr lang="en-US" altLang="ko-KR" dirty="0"/>
              <a:t>reduce</a:t>
            </a:r>
            <a:r>
              <a:rPr lang="ko-KR" altLang="en-US" dirty="0"/>
              <a:t>는 분산되어 처리된 결과 값들을 다시 하나로 합쳐주는 과정이며</a:t>
            </a:r>
            <a:r>
              <a:rPr lang="en-US" altLang="ko-KR" dirty="0"/>
              <a:t>, </a:t>
            </a:r>
          </a:p>
          <a:p>
            <a:pPr>
              <a:lnSpc>
                <a:spcPct val="120000"/>
              </a:lnSpc>
            </a:pPr>
            <a:r>
              <a:rPr lang="ko-KR" altLang="en-US" dirty="0"/>
              <a:t>이 역시 분산된 </a:t>
            </a:r>
            <a:r>
              <a:rPr lang="ko-KR" altLang="en-US" dirty="0" err="1"/>
              <a:t>머신들에서</a:t>
            </a:r>
            <a:r>
              <a:rPr lang="ko-KR" altLang="en-US" dirty="0"/>
              <a:t> 병렬적으로 수행됩니다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951C2C-5921-428F-926F-A5EF1D9B1FF3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07499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맵리듀스는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간단한 단위작업을 반복하여 처리할 때 사용하는 프로그래밍 모델입니다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간단한 단위작업을 처리하는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맵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(Map)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작업과 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맵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작업의 결과물을 모아서 집계하는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리듀스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(Reduce)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단계로 구성됩니다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indent="0">
              <a:lnSpc>
                <a:spcPct val="120000"/>
              </a:lnSpc>
              <a:buFont typeface="Wingdings" panose="05000000000000000000" pitchFamily="2" charset="2"/>
              <a:buNone/>
            </a:pPr>
            <a:endParaRPr lang="en-US" altLang="ko-KR" dirty="0"/>
          </a:p>
          <a:p>
            <a:pPr marL="0" indent="0"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en-US" altLang="ko-KR" dirty="0"/>
              <a:t>MapReduce</a:t>
            </a:r>
            <a:r>
              <a:rPr lang="ko-KR" altLang="en-US" dirty="0"/>
              <a:t>는 </a:t>
            </a:r>
            <a:r>
              <a:rPr lang="en-US" altLang="ko-KR" dirty="0"/>
              <a:t>Computation Task</a:t>
            </a:r>
            <a:r>
              <a:rPr lang="ko-KR" altLang="en-US" dirty="0"/>
              <a:t>를 분산 된 </a:t>
            </a:r>
            <a:r>
              <a:rPr lang="ko-KR" altLang="en-US" dirty="0" err="1"/>
              <a:t>파일셋</a:t>
            </a:r>
            <a:r>
              <a:rPr lang="en-US" altLang="ko-KR" dirty="0"/>
              <a:t>(</a:t>
            </a:r>
            <a:r>
              <a:rPr lang="ko-KR" altLang="en-US" dirty="0"/>
              <a:t>예 </a:t>
            </a:r>
            <a:r>
              <a:rPr lang="en-US" altLang="ko-KR" dirty="0"/>
              <a:t>: HDFS)</a:t>
            </a:r>
            <a:r>
              <a:rPr lang="ko-KR" altLang="en-US" dirty="0"/>
              <a:t>으로 </a:t>
            </a:r>
            <a:endParaRPr lang="en-US" altLang="ko-KR" dirty="0"/>
          </a:p>
          <a:p>
            <a:pPr marL="0" indent="0"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ko-KR" altLang="en-US" dirty="0"/>
              <a:t>분할하는 방법으로 </a:t>
            </a:r>
            <a:r>
              <a:rPr lang="en-US" altLang="ko-KR" dirty="0"/>
              <a:t>Job Tracker</a:t>
            </a:r>
            <a:r>
              <a:rPr lang="ko-KR" altLang="en-US" dirty="0"/>
              <a:t>와 여러 </a:t>
            </a:r>
            <a:r>
              <a:rPr lang="en-US" altLang="ko-KR" dirty="0"/>
              <a:t>Task Tracker</a:t>
            </a:r>
            <a:r>
              <a:rPr lang="ko-KR" altLang="en-US" dirty="0"/>
              <a:t>로 구성됩니다</a:t>
            </a:r>
            <a:r>
              <a:rPr lang="en-US" altLang="ko-KR" dirty="0"/>
              <a:t>.</a:t>
            </a:r>
          </a:p>
          <a:p>
            <a:pPr marL="0" indent="0">
              <a:lnSpc>
                <a:spcPct val="120000"/>
              </a:lnSpc>
              <a:buFont typeface="Wingdings" panose="05000000000000000000" pitchFamily="2" charset="2"/>
              <a:buNone/>
            </a:pPr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951C2C-5921-428F-926F-A5EF1D9B1FF3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05203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맵리듀스의</a:t>
            </a:r>
            <a:r>
              <a:rPr lang="ko-KR" altLang="en-US" dirty="0"/>
              <a:t> 자세한 프로세스 구성도입니다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951C2C-5921-428F-926F-A5EF1D9B1FF3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00400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r>
              <a:rPr lang="ko-KR" altLang="en-US" dirty="0"/>
              <a:t>대의 </a:t>
            </a:r>
            <a:r>
              <a:rPr lang="en-US" altLang="ko-KR" dirty="0"/>
              <a:t>Mapper</a:t>
            </a:r>
            <a:r>
              <a:rPr lang="ko-KR" altLang="en-US" dirty="0"/>
              <a:t>와 </a:t>
            </a:r>
            <a:endParaRPr lang="en-US" altLang="ko-KR" dirty="0"/>
          </a:p>
          <a:p>
            <a:r>
              <a:rPr lang="en-US" altLang="ko-KR" dirty="0"/>
              <a:t>4</a:t>
            </a:r>
            <a:r>
              <a:rPr lang="ko-KR" altLang="en-US" dirty="0"/>
              <a:t>대의 </a:t>
            </a:r>
            <a:r>
              <a:rPr lang="en-US" altLang="ko-KR" dirty="0"/>
              <a:t>Reducer </a:t>
            </a:r>
            <a:r>
              <a:rPr lang="ko-KR" altLang="en-US" dirty="0" err="1"/>
              <a:t>노드로</a:t>
            </a:r>
            <a:r>
              <a:rPr lang="ko-KR" altLang="en-US" dirty="0"/>
              <a:t> 이루어진 클러스터에서 </a:t>
            </a:r>
            <a:endParaRPr lang="en-US" altLang="ko-KR" dirty="0"/>
          </a:p>
          <a:p>
            <a:r>
              <a:rPr lang="ko-KR" altLang="en-US" dirty="0"/>
              <a:t>워드 </a:t>
            </a:r>
            <a:r>
              <a:rPr lang="ko-KR" altLang="en-US" dirty="0" err="1"/>
              <a:t>카운팅을</a:t>
            </a:r>
            <a:r>
              <a:rPr lang="ko-KR" altLang="en-US" dirty="0"/>
              <a:t> 수행하는 예시 그림입니다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951C2C-5921-428F-926F-A5EF1D9B1FF3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936296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다음으로 </a:t>
            </a:r>
            <a:r>
              <a:rPr lang="ko-KR" altLang="en-US" dirty="0" err="1"/>
              <a:t>하둡</a:t>
            </a:r>
            <a:r>
              <a:rPr lang="ko-KR" altLang="en-US" dirty="0"/>
              <a:t> 설치를 같이 해 보겠습니다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새로운  기술을 제대로 이해하는 방법은</a:t>
            </a:r>
            <a:endParaRPr lang="en-US" altLang="ko-KR" dirty="0"/>
          </a:p>
          <a:p>
            <a:r>
              <a:rPr lang="ko-KR" altLang="en-US" dirty="0"/>
              <a:t>직접 사용해 보는 것이 최고라고 생각합니다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또는</a:t>
            </a:r>
            <a:r>
              <a:rPr lang="en-US" altLang="ko-KR" dirty="0"/>
              <a:t>,</a:t>
            </a:r>
            <a:r>
              <a:rPr lang="en-US" altLang="ko-KR" baseline="0" dirty="0"/>
              <a:t> </a:t>
            </a:r>
            <a:r>
              <a:rPr lang="ko-KR" altLang="en-US" baseline="0" dirty="0"/>
              <a:t>사용하는 것을 살펴 보는 것도 좋은 방법 중 하나입니다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951C2C-5921-428F-926F-A5EF1D9B1FF3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49620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빅데이터</a:t>
            </a:r>
            <a:r>
              <a:rPr lang="ko-KR" altLang="en-US" dirty="0"/>
              <a:t> 플랫폼</a:t>
            </a:r>
            <a:r>
              <a:rPr lang="en-US" altLang="ko-KR" dirty="0"/>
              <a:t>,</a:t>
            </a:r>
            <a:r>
              <a:rPr lang="en-US" altLang="ko-KR" baseline="0" dirty="0"/>
              <a:t> </a:t>
            </a:r>
            <a:r>
              <a:rPr lang="ko-KR" altLang="en-US" baseline="0" dirty="0"/>
              <a:t>분산시스템은 </a:t>
            </a:r>
            <a:endParaRPr lang="en-US" altLang="ko-KR" baseline="0" dirty="0"/>
          </a:p>
          <a:p>
            <a:r>
              <a:rPr lang="ko-KR" altLang="en-US" baseline="0" dirty="0" err="1"/>
              <a:t>리눅스</a:t>
            </a:r>
            <a:r>
              <a:rPr lang="ko-KR" altLang="en-US" baseline="0" dirty="0"/>
              <a:t> </a:t>
            </a:r>
            <a:r>
              <a:rPr lang="ko-KR" altLang="en-US" baseline="0" dirty="0" err="1"/>
              <a:t>머신에서</a:t>
            </a:r>
            <a:r>
              <a:rPr lang="ko-KR" altLang="en-US" dirty="0"/>
              <a:t> 동작하기 때문에</a:t>
            </a:r>
            <a:endParaRPr lang="en-US" altLang="ko-KR" dirty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먼저 </a:t>
            </a:r>
            <a:r>
              <a:rPr lang="en-US" altLang="ko-KR" sz="1200" dirty="0" err="1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VirtualBox</a:t>
            </a:r>
            <a:r>
              <a:rPr lang="ko-KR" altLang="en-US" sz="120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</a:t>
            </a:r>
            <a:r>
              <a:rPr lang="en-US" altLang="ko-KR" sz="120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설치하겠습니다</a:t>
            </a:r>
            <a:r>
              <a:rPr lang="en-US" altLang="ko-KR" sz="120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solidFill>
                <a:srgbClr val="00B0F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dirty="0">
                <a:solidFill>
                  <a:prstClr val="white"/>
                </a:solidFill>
              </a:rPr>
              <a:t>https://www.virtualbox.org/</a:t>
            </a:r>
            <a:r>
              <a:rPr lang="ko-KR" altLang="en-US" sz="1200" b="0" dirty="0">
                <a:solidFill>
                  <a:prstClr val="white"/>
                </a:solidFill>
              </a:rPr>
              <a:t>에 접속해서</a:t>
            </a:r>
            <a:endParaRPr lang="en-US" altLang="ko-KR" sz="1200" b="0" dirty="0">
              <a:solidFill>
                <a:prstClr val="white"/>
              </a:solidFill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dirty="0">
                <a:solidFill>
                  <a:prstClr val="white"/>
                </a:solidFill>
              </a:rPr>
              <a:t>개인의  </a:t>
            </a:r>
            <a:r>
              <a:rPr lang="en-US" altLang="ko-KR" sz="1200" b="0" dirty="0">
                <a:solidFill>
                  <a:prstClr val="white"/>
                </a:solidFill>
              </a:rPr>
              <a:t>OS</a:t>
            </a:r>
            <a:r>
              <a:rPr lang="ko-KR" altLang="en-US" sz="1200" b="0" dirty="0">
                <a:solidFill>
                  <a:prstClr val="white"/>
                </a:solidFill>
              </a:rPr>
              <a:t>에 맞는 버전을 다운로드 하여 설치를 하세요</a:t>
            </a:r>
            <a:r>
              <a:rPr lang="en-US" altLang="ko-KR" sz="1200" b="0" dirty="0">
                <a:solidFill>
                  <a:prstClr val="white"/>
                </a:solidFill>
              </a:rPr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 dirty="0">
              <a:solidFill>
                <a:prstClr val="white"/>
              </a:solidFill>
            </a:endParaRPr>
          </a:p>
          <a:p>
            <a:endParaRPr lang="en-US" altLang="ko-KR" b="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951C2C-5921-428F-926F-A5EF1D9B1FF3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42633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하둡의</a:t>
            </a:r>
            <a:r>
              <a:rPr lang="ko-KR" altLang="en-US" dirty="0"/>
              <a:t> 개요입니다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951C2C-5921-428F-926F-A5EF1D9B1FF3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49620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/>
              <a:t>설치방법 참고 </a:t>
            </a:r>
            <a:r>
              <a:rPr lang="en-US" altLang="ko-KR" baseline="0" dirty="0"/>
              <a:t>: https://zoosso.tistory.com/1214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951C2C-5921-428F-926F-A5EF1D9B1FF3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426337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951C2C-5921-428F-926F-A5EF1D9B1FF3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426337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951C2C-5921-428F-926F-A5EF1D9B1FF3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426337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951C2C-5921-428F-926F-A5EF1D9B1FF3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426337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951C2C-5921-428F-926F-A5EF1D9B1FF3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426337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951C2C-5921-428F-926F-A5EF1D9B1FF3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426337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951C2C-5921-428F-926F-A5EF1D9B1FF3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426337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951C2C-5921-428F-926F-A5EF1D9B1FF3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426337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951C2C-5921-428F-926F-A5EF1D9B1FF3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426337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다음으로 </a:t>
            </a:r>
            <a:r>
              <a:rPr lang="ko-KR" altLang="en-US" dirty="0" err="1"/>
              <a:t>하둡</a:t>
            </a:r>
            <a:r>
              <a:rPr lang="ko-KR" altLang="en-US" dirty="0"/>
              <a:t> 설치를 같이 해 보겠습니다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새로운  기술을 제대로 이해하는 방법은</a:t>
            </a:r>
            <a:endParaRPr lang="en-US" altLang="ko-KR" dirty="0"/>
          </a:p>
          <a:p>
            <a:r>
              <a:rPr lang="ko-KR" altLang="en-US" dirty="0"/>
              <a:t>직접 사용해 보는 것이 최고라고 생각합니다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또는</a:t>
            </a:r>
            <a:r>
              <a:rPr lang="en-US" altLang="ko-KR" dirty="0"/>
              <a:t>,</a:t>
            </a:r>
            <a:r>
              <a:rPr lang="en-US" altLang="ko-KR" baseline="0" dirty="0"/>
              <a:t> </a:t>
            </a:r>
            <a:r>
              <a:rPr lang="ko-KR" altLang="en-US" baseline="0" dirty="0"/>
              <a:t>사용하는 것을 살펴 보는 것도 좋은 방법 중 하나입니다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951C2C-5921-428F-926F-A5EF1D9B1FF3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63936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먼저 분산시스템의 필요성입니다</a:t>
            </a:r>
            <a:r>
              <a:rPr lang="en-US" altLang="ko-KR" dirty="0"/>
              <a:t>.</a:t>
            </a:r>
          </a:p>
          <a:p>
            <a:pPr marL="0" indent="0"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ko-KR" altLang="en-US" dirty="0"/>
              <a:t>로컬 컴퓨터에서는 메모리 용량</a:t>
            </a:r>
            <a:r>
              <a:rPr lang="ko-KR" altLang="en-US" baseline="0" dirty="0"/>
              <a:t> </a:t>
            </a:r>
            <a:r>
              <a:rPr lang="ko-KR" altLang="en-US" dirty="0"/>
              <a:t>범위내의 데이터만 다룰 수 있습니다</a:t>
            </a:r>
            <a:r>
              <a:rPr lang="en-US" altLang="ko-KR" dirty="0"/>
              <a:t>.</a:t>
            </a:r>
          </a:p>
          <a:p>
            <a:pPr marL="0" indent="0"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ko-KR" altLang="en-US" dirty="0"/>
              <a:t>더 큰 </a:t>
            </a:r>
            <a:r>
              <a:rPr lang="ko-KR" altLang="en-US" dirty="0" err="1"/>
              <a:t>데이터셋은</a:t>
            </a:r>
            <a:r>
              <a:rPr lang="ko-KR" altLang="en-US" dirty="0"/>
              <a:t> </a:t>
            </a:r>
            <a:r>
              <a:rPr lang="en-US" altLang="ko-KR" dirty="0"/>
              <a:t>SQL </a:t>
            </a:r>
            <a:r>
              <a:rPr lang="ko-KR" altLang="en-US" dirty="0"/>
              <a:t>데이터베이스를 사용하여 </a:t>
            </a:r>
            <a:r>
              <a:rPr lang="ko-KR" altLang="en-US" dirty="0" err="1"/>
              <a:t>스토리지를</a:t>
            </a:r>
            <a:r>
              <a:rPr lang="ko-KR" altLang="en-US" dirty="0"/>
              <a:t> 사용하거나</a:t>
            </a:r>
            <a:r>
              <a:rPr lang="en-US" altLang="ko-KR" dirty="0"/>
              <a:t>,  </a:t>
            </a:r>
          </a:p>
          <a:p>
            <a:pPr marL="0" indent="0"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ko-KR" altLang="en-US" dirty="0" err="1"/>
              <a:t>여러대의</a:t>
            </a:r>
            <a:r>
              <a:rPr lang="ko-KR" altLang="en-US" dirty="0"/>
              <a:t> 컴퓨터로 구성된 분산시스템을 사용해야 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951C2C-5921-428F-926F-A5EF1D9B1FF3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975785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951C2C-5921-428F-926F-A5EF1D9B1FF3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392090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  <a:p>
            <a:endParaRPr lang="en-US" altLang="ko-KR" baseline="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951C2C-5921-428F-926F-A5EF1D9B1FF3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426337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  <a:p>
            <a:endParaRPr lang="en-US" altLang="ko-KR" baseline="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951C2C-5921-428F-926F-A5EF1D9B1FF3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426337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  <a:p>
            <a:endParaRPr lang="en-US" altLang="ko-KR" baseline="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951C2C-5921-428F-926F-A5EF1D9B1FF3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426337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  <a:p>
            <a:endParaRPr lang="en-US" altLang="ko-KR" baseline="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951C2C-5921-428F-926F-A5EF1D9B1FF3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426337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  <a:p>
            <a:endParaRPr lang="en-US" altLang="ko-KR" baseline="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951C2C-5921-428F-926F-A5EF1D9B1FF3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426337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  <a:p>
            <a:endParaRPr lang="en-US" altLang="ko-KR" baseline="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951C2C-5921-428F-926F-A5EF1D9B1FF3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426337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  <a:p>
            <a:endParaRPr lang="en-US" altLang="ko-KR" baseline="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951C2C-5921-428F-926F-A5EF1D9B1FF3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426337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  <a:p>
            <a:endParaRPr lang="en-US" altLang="ko-KR" baseline="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951C2C-5921-428F-926F-A5EF1D9B1FF3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426337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빅데이터의 플랫폼의 여러 솔루션을 쉽게 접하고 사용하는  방법은</a:t>
            </a:r>
            <a:r>
              <a:rPr lang="en-US" altLang="ko-KR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r>
              <a:rPr lang="en-US" altLang="ko-KR" sz="120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Hortonworks Data Platform</a:t>
            </a:r>
            <a:r>
              <a:rPr lang="ko-KR" altLang="en-US" sz="120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을 사용하는 것입니다</a:t>
            </a:r>
            <a:r>
              <a:rPr lang="en-US" altLang="ko-KR" sz="120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그럼</a:t>
            </a:r>
            <a:r>
              <a:rPr lang="en-US" altLang="ko-KR" dirty="0"/>
              <a:t>, </a:t>
            </a:r>
            <a:r>
              <a:rPr lang="ko-KR" altLang="en-US" dirty="0"/>
              <a:t>이번에는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Hortonworks Data Platform, HDP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를</a:t>
            </a:r>
            <a:r>
              <a:rPr lang="ko-KR" altLang="en-US" dirty="0"/>
              <a:t> 설치하겠습니다</a:t>
            </a:r>
            <a:r>
              <a:rPr lang="en-US" altLang="ko-KR" dirty="0"/>
              <a:t>.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HDP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Apache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에서 제공하는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하둡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관련 프로젝트들을 하나의 가상 이미지에 묶은 것으로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각 툴들을 직접 설치하는 과정과 시간을 획기적으로 줄일 수 있게 합니다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Apache Hadoop, Spark, Zeppelin, Zookeeper, HBase, Hive, Kafka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외에도 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Apache Hadoop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생태계의 다양한 툴들을 패키지로 포함하고</a:t>
            </a:r>
            <a:r>
              <a:rPr lang="ko-KR" alt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맑은 고딕" panose="020B0503020000020004" pitchFamily="50" charset="-127"/>
              </a:rPr>
              <a:t>있어서 </a:t>
            </a:r>
            <a:endParaRPr lang="en-US" altLang="ko-KR" b="0" i="0" dirty="0">
              <a:solidFill>
                <a:srgbClr val="374151"/>
              </a:solidFill>
              <a:effectLst/>
              <a:latin typeface="맑은 고딕" panose="020B0503020000020004" pitchFamily="50" charset="-127"/>
            </a:endParaRPr>
          </a:p>
          <a:p>
            <a:pPr algn="l"/>
            <a:r>
              <a:rPr lang="ko-KR" altLang="en-US" b="0" i="0" dirty="0">
                <a:solidFill>
                  <a:srgbClr val="374151"/>
                </a:solidFill>
                <a:effectLst/>
                <a:latin typeface="맑은 고딕" panose="020B0503020000020004" pitchFamily="50" charset="-127"/>
              </a:rPr>
              <a:t>다양한 데이터 처리와 분석 작업을 수행할 수 있습니다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맑은 고딕" panose="020B0503020000020004" pitchFamily="50" charset="-127"/>
              </a:rPr>
              <a:t>.</a:t>
            </a:r>
          </a:p>
          <a:p>
            <a:pPr algn="l"/>
            <a:endParaRPr lang="en-US" altLang="ko-KR" b="0" i="0" dirty="0">
              <a:solidFill>
                <a:srgbClr val="333333"/>
              </a:solidFill>
              <a:effectLst/>
              <a:latin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951C2C-5921-428F-926F-A5EF1D9B1FF3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19860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로컬 프로세스는 단일 시스템의 컴퓨팅 리소스를 사용합니다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분산 프로세스는 네트워크를 통해 연결된 여러 </a:t>
            </a:r>
            <a:r>
              <a:rPr lang="ko-KR" altLang="en-US" dirty="0" err="1"/>
              <a:t>머신의</a:t>
            </a:r>
            <a:r>
              <a:rPr lang="ko-KR" altLang="en-US" dirty="0"/>
              <a:t> 컴퓨팅 리소스를 액세스 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단일 </a:t>
            </a:r>
            <a:r>
              <a:rPr lang="ko-KR" altLang="en-US" dirty="0" err="1"/>
              <a:t>머신을</a:t>
            </a:r>
            <a:r>
              <a:rPr lang="ko-KR" altLang="en-US" dirty="0"/>
              <a:t> </a:t>
            </a:r>
            <a:r>
              <a:rPr lang="en-US" altLang="ko-KR" dirty="0"/>
              <a:t>Scale Up </a:t>
            </a:r>
            <a:r>
              <a:rPr lang="ko-KR" altLang="en-US" dirty="0"/>
              <a:t>하는 것보다 </a:t>
            </a:r>
            <a:r>
              <a:rPr lang="ko-KR" altLang="en-US" dirty="0" err="1"/>
              <a:t>여러대의</a:t>
            </a:r>
            <a:r>
              <a:rPr lang="ko-KR" altLang="en-US" dirty="0"/>
              <a:t> </a:t>
            </a:r>
            <a:r>
              <a:rPr lang="ko-KR" altLang="en-US" dirty="0" err="1"/>
              <a:t>머신으로</a:t>
            </a:r>
            <a:r>
              <a:rPr lang="ko-KR" altLang="en-US" dirty="0"/>
              <a:t> 확장</a:t>
            </a:r>
            <a:r>
              <a:rPr lang="en-US" altLang="ko-KR" dirty="0"/>
              <a:t>(Scale Out)</a:t>
            </a:r>
            <a:r>
              <a:rPr lang="ko-KR" altLang="en-US" dirty="0"/>
              <a:t>하는 것이 더 쉽습니다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분산시스템에서는 한 대의 시스템에 장애가 발생해도 전체 네트워크가 계속 작동 할 수 있습니다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951C2C-5921-428F-926F-A5EF1D9B1FF3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426337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Cloudera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홈페이지 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https://www.cloudera.com/downloads/hortonworks-sandbox.html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 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접속해서 </a:t>
            </a:r>
            <a:r>
              <a:rPr lang="en-US" altLang="ko-KR" sz="120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Hortonworks Data Platform </a:t>
            </a:r>
            <a:r>
              <a:rPr lang="ko-KR" altLang="en-US" sz="1200" dirty="0" err="1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샌드박스를</a:t>
            </a:r>
            <a:r>
              <a:rPr lang="ko-KR" altLang="en-US" sz="120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다운로드 받으세요</a:t>
            </a:r>
            <a:r>
              <a:rPr lang="en-US" altLang="ko-KR" sz="120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951C2C-5921-428F-926F-A5EF1D9B1FF3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71742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자세한 설치 방법은 </a:t>
            </a:r>
            <a:endParaRPr lang="en-US" altLang="ko-KR" dirty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hlinkClick r:id="rId3"/>
              </a:rPr>
              <a:t>https://sungwoonblog.tistory.com/1</a:t>
            </a:r>
            <a:r>
              <a:rPr lang="en-US" altLang="ko-KR" dirty="0"/>
              <a:t> </a:t>
            </a:r>
            <a:r>
              <a:rPr lang="ko-KR" altLang="en-US" dirty="0"/>
              <a:t>를</a:t>
            </a:r>
            <a:endParaRPr lang="en-US" altLang="ko-KR" dirty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참고하세요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951C2C-5921-428F-926F-A5EF1D9B1FF3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423426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HDP</a:t>
            </a:r>
            <a:r>
              <a:rPr lang="en-US" altLang="ko-KR" baseline="0" dirty="0"/>
              <a:t> 2,6.5 </a:t>
            </a:r>
            <a:r>
              <a:rPr lang="ko-KR" altLang="en-US" baseline="0" dirty="0"/>
              <a:t>버전을 다운로드 하겠습니다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/>
              <a:t>파일크기가 </a:t>
            </a:r>
            <a:r>
              <a:rPr lang="en-US" altLang="ko-KR" baseline="0" dirty="0"/>
              <a:t>15GB</a:t>
            </a:r>
            <a:r>
              <a:rPr lang="ko-KR" altLang="en-US" baseline="0" dirty="0"/>
              <a:t>로 다운로드 시간이 많이 소요됩니다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/>
              <a:t>그리고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다운로드와 설치에 하드디스크 용량이 </a:t>
            </a:r>
            <a:r>
              <a:rPr lang="en-US" altLang="ko-KR" baseline="0" dirty="0"/>
              <a:t>40GB </a:t>
            </a:r>
            <a:r>
              <a:rPr lang="ko-KR" altLang="en-US" baseline="0" dirty="0"/>
              <a:t>이상 필요합니다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951C2C-5921-428F-926F-A5EF1D9B1FF3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851616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HDP </a:t>
            </a:r>
            <a:r>
              <a:rPr lang="ko-KR" altLang="en-US" sz="1200" b="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다운로드</a:t>
            </a:r>
            <a:r>
              <a:rPr lang="ko-KR" altLang="en-US" sz="1200" b="0" dirty="0">
                <a:solidFill>
                  <a:schemeClr val="tx1"/>
                </a:solidFill>
                <a:latin typeface="+mn-lt"/>
                <a:ea typeface="+mn-ea"/>
              </a:rPr>
              <a:t>가 완료 되었으면</a:t>
            </a:r>
            <a:endParaRPr lang="en-US" altLang="ko-KR" sz="1200" b="0" dirty="0">
              <a:solidFill>
                <a:schemeClr val="tx1"/>
              </a:solidFill>
              <a:latin typeface="+mn-lt"/>
              <a:ea typeface="+mn-ea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0" spc="-80" dirty="0" err="1">
                <a:solidFill>
                  <a:srgbClr val="0070C0"/>
                </a:solidFill>
                <a:latin typeface="+mn-ea"/>
                <a:cs typeface="Malgun Gothic"/>
              </a:rPr>
              <a:t>VirtualBox</a:t>
            </a:r>
            <a:r>
              <a:rPr lang="en-US" altLang="ko-KR" b="0" spc="-80" dirty="0">
                <a:solidFill>
                  <a:srgbClr val="0070C0"/>
                </a:solidFill>
                <a:latin typeface="+mn-ea"/>
                <a:cs typeface="Malgun Gothic"/>
              </a:rPr>
              <a:t> </a:t>
            </a:r>
            <a:r>
              <a:rPr lang="ko-KR" altLang="en-US" b="0" spc="-80" dirty="0">
                <a:solidFill>
                  <a:srgbClr val="0070C0"/>
                </a:solidFill>
                <a:latin typeface="+mn-ea"/>
                <a:cs typeface="Malgun Gothic"/>
              </a:rPr>
              <a:t>실행</a:t>
            </a:r>
            <a:r>
              <a:rPr lang="ko-KR" altLang="en-US" sz="1200" b="0" spc="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해서 파일 메뉴에서 가상시스템 가져오기를 클릭합니다</a:t>
            </a:r>
            <a:r>
              <a:rPr lang="en-US" altLang="ko-KR" sz="1200" b="0" spc="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</a:t>
            </a:r>
            <a:endParaRPr lang="en-US" altLang="ko-KR" b="0" spc="-80" dirty="0">
              <a:solidFill>
                <a:srgbClr val="0070C0"/>
              </a:solidFill>
              <a:latin typeface="+mn-ea"/>
              <a:cs typeface="Malgun Gothic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951C2C-5921-428F-926F-A5EF1D9B1FF3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552367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그리고</a:t>
            </a:r>
            <a:r>
              <a:rPr lang="en-US" altLang="ko-KR" dirty="0"/>
              <a:t>, </a:t>
            </a:r>
            <a:r>
              <a:rPr lang="ko-KR" altLang="en-US" dirty="0"/>
              <a:t>다운로드 받은 </a:t>
            </a:r>
            <a:r>
              <a:rPr lang="en-US" altLang="ko-KR" dirty="0"/>
              <a:t>HDP </a:t>
            </a:r>
            <a:r>
              <a:rPr lang="ko-KR" altLang="en-US" dirty="0"/>
              <a:t>설치할 </a:t>
            </a:r>
            <a:r>
              <a:rPr lang="ko-KR" altLang="en-US" dirty="0" err="1"/>
              <a:t>디렉토리를</a:t>
            </a:r>
            <a:r>
              <a:rPr lang="ko-KR" altLang="en-US" dirty="0"/>
              <a:t> 선택하고 </a:t>
            </a:r>
            <a:endParaRPr lang="en-US" altLang="ko-KR" dirty="0"/>
          </a:p>
          <a:p>
            <a:r>
              <a:rPr lang="en-US" altLang="ko-KR" dirty="0"/>
              <a:t>Finish </a:t>
            </a:r>
            <a:r>
              <a:rPr lang="ko-KR" altLang="en-US" dirty="0"/>
              <a:t>버튼을 클릭합니다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시간이 다소 소요 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951C2C-5921-428F-926F-A5EF1D9B1FF3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873658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HDP</a:t>
            </a:r>
            <a:r>
              <a:rPr lang="en-US" altLang="ko-KR" baseline="0" dirty="0"/>
              <a:t> </a:t>
            </a:r>
            <a:r>
              <a:rPr lang="ko-KR" altLang="en-US" baseline="0" dirty="0"/>
              <a:t>가상시스템 설치에도 시간이 많이 소요됩니다</a:t>
            </a:r>
            <a:r>
              <a:rPr lang="en-US" altLang="ko-KR" baseline="0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951C2C-5921-428F-926F-A5EF1D9B1FF3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751445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점심 식사를 하고 나시면 설치가 완료되니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오후에 </a:t>
            </a:r>
            <a:r>
              <a:rPr lang="en-US" altLang="ko-KR" dirty="0"/>
              <a:t>HDP </a:t>
            </a:r>
            <a:r>
              <a:rPr lang="ko-KR" altLang="en-US" dirty="0"/>
              <a:t>사용법을 살펴 보겠습니다</a:t>
            </a:r>
            <a:r>
              <a:rPr lang="en-US" altLang="ko-KR" dirty="0"/>
              <a:t>.</a:t>
            </a:r>
          </a:p>
          <a:p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951C2C-5921-428F-926F-A5EF1D9B1FF3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76049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하둡은</a:t>
            </a:r>
            <a:r>
              <a:rPr lang="ko-KR" altLang="en-US" dirty="0"/>
              <a:t> 비정형 데이터를 포함한 </a:t>
            </a:r>
            <a:r>
              <a:rPr lang="ko-KR" altLang="en-US" dirty="0" err="1"/>
              <a:t>빅데이터를</a:t>
            </a:r>
            <a:r>
              <a:rPr lang="ko-KR" altLang="en-US" dirty="0"/>
              <a:t> 다루기 위한 가장 적절한 플랫폼입니다</a:t>
            </a:r>
            <a:r>
              <a:rPr lang="en-US" altLang="ko-KR" dirty="0"/>
              <a:t>. </a:t>
            </a:r>
          </a:p>
          <a:p>
            <a:r>
              <a:rPr lang="ko-KR" altLang="en-US" dirty="0" err="1"/>
              <a:t>하둡은</a:t>
            </a:r>
            <a:r>
              <a:rPr lang="ko-KR" altLang="en-US" dirty="0"/>
              <a:t> 간단한 프로그래밍 모델을 사용하여 여러 대의 컴퓨터 클러스터에서 </a:t>
            </a:r>
          </a:p>
          <a:p>
            <a:r>
              <a:rPr lang="ko-KR" altLang="en-US" dirty="0"/>
              <a:t>대규모 데이터 세트를 </a:t>
            </a:r>
            <a:r>
              <a:rPr lang="ko-KR" altLang="en-US" dirty="0" err="1"/>
              <a:t>분산처리할</a:t>
            </a:r>
            <a:r>
              <a:rPr lang="ko-KR" altLang="en-US" dirty="0"/>
              <a:t> 수 있게 해주는 프레임워크입니다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단일 서버에서 수천 대의 </a:t>
            </a:r>
            <a:r>
              <a:rPr lang="ko-KR" altLang="en-US" dirty="0" err="1"/>
              <a:t>머신으로</a:t>
            </a:r>
            <a:r>
              <a:rPr lang="ko-KR" altLang="en-US" dirty="0"/>
              <a:t> 확장할 수 있도록 설계되어 있습니다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 err="1"/>
              <a:t>하둡은</a:t>
            </a:r>
            <a:r>
              <a:rPr lang="ko-KR" altLang="en-US" dirty="0"/>
              <a:t> 분산처리시스템</a:t>
            </a:r>
            <a:r>
              <a:rPr lang="en-US" altLang="ko-KR" dirty="0"/>
              <a:t>(HDFS)</a:t>
            </a:r>
            <a:r>
              <a:rPr lang="ko-KR" altLang="en-US" dirty="0"/>
              <a:t>과 </a:t>
            </a:r>
            <a:r>
              <a:rPr lang="ko-KR" altLang="en-US" dirty="0" err="1"/>
              <a:t>맵리듀스</a:t>
            </a:r>
            <a:r>
              <a:rPr lang="en-US" altLang="ko-KR" dirty="0"/>
              <a:t>(MapReduce) </a:t>
            </a:r>
            <a:r>
              <a:rPr lang="ko-KR" altLang="en-US" dirty="0"/>
              <a:t>프레임워크로 시작되었으나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여러 데이터 저장</a:t>
            </a:r>
            <a:r>
              <a:rPr lang="en-US" altLang="ko-KR" dirty="0"/>
              <a:t>, </a:t>
            </a:r>
            <a:r>
              <a:rPr lang="ko-KR" altLang="en-US" dirty="0"/>
              <a:t>실행 엔진</a:t>
            </a:r>
            <a:r>
              <a:rPr lang="en-US" altLang="ko-KR" dirty="0"/>
              <a:t>, </a:t>
            </a:r>
            <a:r>
              <a:rPr lang="ko-KR" altLang="en-US" dirty="0"/>
              <a:t>프로그래밍 및 데이터 처리 같은 </a:t>
            </a:r>
            <a:endParaRPr lang="en-US" altLang="ko-KR" dirty="0"/>
          </a:p>
          <a:p>
            <a:r>
              <a:rPr lang="ko-KR" altLang="en-US" dirty="0" err="1"/>
              <a:t>하둡</a:t>
            </a:r>
            <a:r>
              <a:rPr lang="ko-KR" altLang="en-US" dirty="0"/>
              <a:t> 생태계 전반을 포함하는 의미로 확장</a:t>
            </a:r>
            <a:r>
              <a:rPr lang="en-US" altLang="ko-KR" dirty="0"/>
              <a:t>, </a:t>
            </a:r>
            <a:r>
              <a:rPr lang="ko-KR" altLang="en-US" dirty="0"/>
              <a:t>발전되었습니다</a:t>
            </a:r>
            <a:r>
              <a:rPr lang="en-US" altLang="ko-KR" dirty="0"/>
              <a:t>. 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951C2C-5921-428F-926F-A5EF1D9B1FF3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97514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600" dirty="0" err="1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하둡은</a:t>
            </a:r>
            <a:r>
              <a:rPr lang="ko-KR" altLang="en-US" sz="160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2006</a:t>
            </a:r>
            <a:r>
              <a:rPr lang="ko-KR" altLang="en-US" sz="160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ko-KR" altLang="en-US" sz="1600" dirty="0" err="1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더그</a:t>
            </a:r>
            <a:r>
              <a:rPr lang="ko-KR" altLang="en-US" sz="160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커팅과 마이크 </a:t>
            </a:r>
            <a:r>
              <a:rPr lang="ko-KR" altLang="en-US" sz="1600" dirty="0" err="1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캐퍼렐라</a:t>
            </a:r>
            <a:r>
              <a:rPr lang="en-US" altLang="ko-KR" sz="160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(Mike </a:t>
            </a:r>
            <a:r>
              <a:rPr lang="en-US" altLang="ko-KR" sz="1600" dirty="0" err="1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Cafarella</a:t>
            </a:r>
            <a:r>
              <a:rPr lang="en-US" altLang="ko-KR" sz="160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60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 개발하였습니다</a:t>
            </a:r>
            <a:r>
              <a:rPr lang="en-US" altLang="ko-KR" sz="160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r>
              <a:rPr lang="ko-KR" altLang="en-US" sz="160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당시 </a:t>
            </a:r>
            <a:r>
              <a:rPr lang="ko-KR" altLang="en-US" sz="1600" dirty="0" err="1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더그</a:t>
            </a:r>
            <a:r>
              <a:rPr lang="ko-KR" altLang="en-US" sz="160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커팅은 </a:t>
            </a:r>
            <a:r>
              <a:rPr lang="ko-KR" altLang="en-US" sz="1600" dirty="0" err="1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야후에서</a:t>
            </a:r>
            <a:r>
              <a:rPr lang="ko-KR" altLang="en-US" sz="160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일하고 있었으며</a:t>
            </a:r>
            <a:r>
              <a:rPr lang="en-US" altLang="ko-KR" sz="160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</a:p>
          <a:p>
            <a:r>
              <a:rPr lang="ko-KR" altLang="en-US" sz="160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이후 </a:t>
            </a:r>
            <a:r>
              <a:rPr lang="ko-KR" altLang="en-US" sz="1600" dirty="0" err="1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하둡은</a:t>
            </a:r>
            <a:r>
              <a:rPr lang="ko-KR" altLang="en-US" sz="160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아파치</a:t>
            </a:r>
            <a:r>
              <a:rPr lang="en-US" altLang="ko-KR" sz="160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(Apache) </a:t>
            </a:r>
            <a:r>
              <a:rPr lang="ko-KR" altLang="en-US" sz="160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재단으로 넘어가 공개 소프트웨어로 개발되고 있습니다</a:t>
            </a:r>
            <a:r>
              <a:rPr lang="en-US" altLang="ko-KR" sz="160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endParaRPr lang="en-US" altLang="ko-KR" sz="1600" dirty="0">
              <a:solidFill>
                <a:srgbClr val="00B0F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600" dirty="0" err="1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하둡은</a:t>
            </a:r>
            <a:r>
              <a:rPr lang="ko-KR" altLang="en-US" sz="160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dirty="0" err="1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구글의</a:t>
            </a:r>
            <a:r>
              <a:rPr lang="ko-KR" altLang="en-US" sz="160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분산 파일 시스템</a:t>
            </a:r>
            <a:r>
              <a:rPr lang="en-US" altLang="ko-KR" sz="160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(GFS) </a:t>
            </a:r>
            <a:r>
              <a:rPr lang="ko-KR" altLang="en-US" sz="160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논문이 공개된 후</a:t>
            </a:r>
            <a:r>
              <a:rPr lang="en-US" altLang="ko-KR" sz="160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</a:p>
          <a:p>
            <a:r>
              <a:rPr lang="ko-KR" altLang="en-US" sz="160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 구조에 대응하는 체계로 개발되었습니다</a:t>
            </a:r>
            <a:r>
              <a:rPr lang="en-US" altLang="ko-KR" sz="160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r>
              <a:rPr lang="ko-KR" altLang="en-US" sz="1600" dirty="0" err="1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하둡의</a:t>
            </a:r>
            <a:r>
              <a:rPr lang="ko-KR" altLang="en-US" sz="160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로고는 노란색 아기 코끼리로 표시하는데</a:t>
            </a:r>
            <a:r>
              <a:rPr lang="en-US" altLang="ko-KR" sz="160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en-US" altLang="ko-KR" sz="1600" baseline="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r>
              <a:rPr lang="ko-KR" altLang="en-US" sz="160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이는 </a:t>
            </a:r>
            <a:r>
              <a:rPr lang="ko-KR" altLang="en-US" sz="1600" dirty="0" err="1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하둡의</a:t>
            </a:r>
            <a:r>
              <a:rPr lang="ko-KR" altLang="en-US" sz="160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개발자인 </a:t>
            </a:r>
            <a:r>
              <a:rPr lang="ko-KR" altLang="en-US" sz="1600" dirty="0" err="1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더그</a:t>
            </a:r>
            <a:r>
              <a:rPr lang="ko-KR" altLang="en-US" sz="160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커팅이 자신의 아이가 가지고 놀던 </a:t>
            </a:r>
            <a:endParaRPr lang="en-US" altLang="ko-KR" sz="1600" dirty="0">
              <a:solidFill>
                <a:srgbClr val="00B0F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60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장난감 코끼리의 이름을 따서 </a:t>
            </a:r>
            <a:r>
              <a:rPr lang="ko-KR" altLang="en-US" sz="1600" dirty="0" err="1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하둡이라는</a:t>
            </a:r>
            <a:r>
              <a:rPr lang="ko-KR" altLang="en-US" sz="160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이름을 지었기 </a:t>
            </a:r>
            <a:r>
              <a:rPr lang="ko-KR" altLang="en-US" sz="1600" dirty="0" err="1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때문이빈다</a:t>
            </a:r>
            <a:r>
              <a:rPr lang="en-US" altLang="ko-KR" sz="160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r>
              <a:rPr lang="ko-KR" altLang="en-US" sz="160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코끼리는 </a:t>
            </a:r>
            <a:r>
              <a:rPr lang="ko-KR" altLang="en-US" sz="1600" dirty="0" err="1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빅</a:t>
            </a:r>
            <a:r>
              <a:rPr lang="ko-KR" altLang="en-US" sz="160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데이터</a:t>
            </a:r>
            <a:r>
              <a:rPr lang="en-US" altLang="ko-KR" sz="160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(Big Data)</a:t>
            </a:r>
            <a:r>
              <a:rPr lang="ko-KR" altLang="en-US" sz="160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상징하는 동물입니다</a:t>
            </a:r>
            <a:r>
              <a:rPr lang="en-US" altLang="ko-KR" sz="160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  <a:p>
            <a:endParaRPr lang="en-US" altLang="ko-KR" sz="1600" dirty="0">
              <a:solidFill>
                <a:srgbClr val="00B0F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2011</a:t>
            </a:r>
            <a:r>
              <a:rPr lang="ko-KR" altLang="en-US" sz="160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오픈 소스 아파치 </a:t>
            </a:r>
            <a:r>
              <a:rPr lang="ko-KR" altLang="en-US" sz="1600" dirty="0" err="1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하둡</a:t>
            </a:r>
            <a:r>
              <a:rPr lang="en-US" altLang="ko-KR" sz="160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(Apache Hadoop) </a:t>
            </a:r>
            <a:r>
              <a:rPr lang="ko-KR" altLang="en-US" sz="160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사업을 위해 </a:t>
            </a:r>
            <a:endParaRPr lang="en-US" altLang="ko-KR" sz="1600" dirty="0">
              <a:solidFill>
                <a:srgbClr val="00B0F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600" dirty="0" err="1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야후에서</a:t>
            </a:r>
            <a:r>
              <a:rPr lang="ko-KR" altLang="en-US" sz="160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분사한 기업의 이름을 지을 때도</a:t>
            </a:r>
            <a:r>
              <a:rPr lang="en-US" altLang="ko-KR" sz="160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</a:p>
          <a:p>
            <a:r>
              <a:rPr lang="ko-KR" altLang="en-US" sz="160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코끼리가 주인공인 동화에 나오는 코끼리 이름인 </a:t>
            </a:r>
            <a:r>
              <a:rPr lang="ko-KR" altLang="en-US" sz="1600" dirty="0" err="1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호튼</a:t>
            </a:r>
            <a:r>
              <a:rPr lang="en-US" altLang="ko-KR" sz="160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(Horton)</a:t>
            </a:r>
            <a:r>
              <a:rPr lang="ko-KR" altLang="en-US" sz="160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을 따와서 </a:t>
            </a:r>
            <a:endParaRPr lang="en-US" altLang="ko-KR" sz="1600" dirty="0">
              <a:solidFill>
                <a:srgbClr val="00B0F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600" dirty="0" err="1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호튼웍스</a:t>
            </a:r>
            <a:r>
              <a:rPr lang="en-US" altLang="ko-KR" sz="160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(Hortonworks)</a:t>
            </a:r>
            <a:r>
              <a:rPr lang="ko-KR" altLang="en-US" sz="160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라고 회사명을 지었습니다</a:t>
            </a:r>
            <a:r>
              <a:rPr lang="en-US" altLang="ko-KR" sz="160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sz="1200" dirty="0">
              <a:solidFill>
                <a:srgbClr val="00B0F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951C2C-5921-428F-926F-A5EF1D9B1FF3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33257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951C2C-5921-428F-926F-A5EF1D9B1FF3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97514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200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다음으로 </a:t>
            </a:r>
            <a:r>
              <a:rPr lang="en-US" altLang="ko-KR" sz="200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HDFS(</a:t>
            </a:r>
            <a:r>
              <a:rPr lang="en-US" altLang="ko-KR" sz="160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Hadoop Distributed File System)</a:t>
            </a:r>
            <a:r>
              <a:rPr lang="ko-KR" altLang="en-US" sz="160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</a:t>
            </a:r>
            <a:r>
              <a:rPr lang="en-US" altLang="ko-KR" sz="1600" baseline="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baseline="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대해 설명 드리겠습니다</a:t>
            </a:r>
            <a:r>
              <a:rPr lang="en-US" altLang="ko-KR" sz="1600" baseline="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r>
              <a:rPr lang="en-US" altLang="ko-KR" sz="160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HDFS</a:t>
            </a:r>
            <a:r>
              <a:rPr lang="ko-KR" altLang="en-US" sz="160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는 기본적으로 </a:t>
            </a:r>
            <a:r>
              <a:rPr lang="en-US" altLang="ko-KR" sz="160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128MB </a:t>
            </a:r>
            <a:r>
              <a:rPr lang="ko-KR" altLang="en-US" sz="160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크기의 데이터 블록</a:t>
            </a:r>
            <a:r>
              <a:rPr lang="en-US" altLang="ko-KR" sz="160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(block)</a:t>
            </a:r>
            <a:r>
              <a:rPr lang="ko-KR" altLang="en-US" sz="160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을 사용하며</a:t>
            </a:r>
            <a:r>
              <a:rPr lang="en-US" altLang="ko-KR" sz="160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 </a:t>
            </a:r>
          </a:p>
          <a:p>
            <a:r>
              <a:rPr lang="ko-KR" altLang="en-US" sz="160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각 블록은 최소 </a:t>
            </a:r>
            <a:r>
              <a:rPr lang="en-US" altLang="ko-KR" sz="160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ko-KR" altLang="en-US" sz="160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개로 복제됩니다</a:t>
            </a:r>
            <a:r>
              <a:rPr lang="en-US" altLang="ko-KR" sz="160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r>
              <a:rPr lang="ko-KR" altLang="en-US" sz="160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블록은  </a:t>
            </a:r>
            <a:r>
              <a:rPr lang="en-US" altLang="ko-KR" sz="160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Fault Tolerance</a:t>
            </a:r>
            <a:r>
              <a:rPr lang="ko-KR" altLang="en-US" sz="160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을 지원하는 방식으로 분산</a:t>
            </a:r>
            <a:r>
              <a:rPr lang="en-US" altLang="ko-KR" sz="160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(distributed) </a:t>
            </a:r>
            <a:r>
              <a:rPr lang="ko-KR" altLang="en-US" sz="160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됩니다</a:t>
            </a:r>
            <a:r>
              <a:rPr lang="en-US" altLang="ko-KR" sz="160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r>
              <a:rPr lang="ko-KR" altLang="en-US" sz="160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더 작은 블록은 처리 중에 더 많은 병렬화를 제공합니다</a:t>
            </a:r>
            <a:r>
              <a:rPr lang="en-US" altLang="ko-KR" sz="160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r>
              <a:rPr lang="ko-KR" altLang="en-US" sz="160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블록의 여러 복사본이 </a:t>
            </a:r>
            <a:r>
              <a:rPr lang="ko-KR" altLang="en-US" sz="1600" dirty="0" err="1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노드</a:t>
            </a:r>
            <a:r>
              <a:rPr lang="ko-KR" altLang="en-US" sz="160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장애로 인한 데이터 손실을 방지합니다</a:t>
            </a:r>
            <a:r>
              <a:rPr lang="en-US" altLang="ko-KR" sz="160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endParaRPr lang="en-US" altLang="ko-KR" sz="1200" dirty="0">
              <a:solidFill>
                <a:srgbClr val="00B0F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951C2C-5921-428F-926F-A5EF1D9B1FF3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33257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951C2C-5921-428F-926F-A5EF1D9B1FF3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91970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DA07C5D-CE32-4D82-8817-59217EA78E9D}" type="datetimeFigureOut">
              <a:rPr lang="ko-KR" altLang="en-US" smtClean="0"/>
              <a:t>2023-08-15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587451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E6AE1E5-AE5D-4EB0-A277-181CB2E91725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01601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DA07C5D-CE32-4D82-8817-59217EA78E9D}" type="datetimeFigureOut">
              <a:rPr lang="ko-KR" altLang="en-US" smtClean="0"/>
              <a:t>2023-08-15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E6AE1E5-AE5D-4EB0-A277-181CB2E917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03014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lIns="91438" tIns="45719" rIns="91438" bIns="45719"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 lIns="91438" tIns="45719" rIns="91438" bIns="45719"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9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lIns="91438" tIns="45719" rIns="91438" bIns="45719"/>
          <a:lstStyle/>
          <a:p>
            <a:pPr defTabSz="914377"/>
            <a:fld id="{8DA07C5D-CE32-4D82-8817-59217EA78E9D}" type="datetimeFigureOut">
              <a:rPr lang="ko-KR" altLang="en-US" sz="1900" smtClean="0">
                <a:solidFill>
                  <a:prstClr val="black"/>
                </a:solidFill>
              </a:rPr>
              <a:pPr defTabSz="914377"/>
              <a:t>2023-08-15</a:t>
            </a:fld>
            <a:endParaRPr lang="ko-KR" altLang="en-US" sz="1900">
              <a:solidFill>
                <a:prstClr val="black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lIns="91438" tIns="45719" rIns="91438" bIns="45719"/>
          <a:lstStyle/>
          <a:p>
            <a:pPr defTabSz="914377"/>
            <a:endParaRPr lang="ko-KR" altLang="en-US" sz="1900">
              <a:solidFill>
                <a:prstClr val="black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587451" y="6356351"/>
            <a:ext cx="2743200" cy="365125"/>
          </a:xfrm>
          <a:prstGeom prst="rect">
            <a:avLst/>
          </a:prstGeom>
        </p:spPr>
        <p:txBody>
          <a:bodyPr lIns="91438" tIns="45719" rIns="91438" bIns="45719"/>
          <a:lstStyle/>
          <a:p>
            <a:pPr defTabSz="914377"/>
            <a:fld id="{CE6AE1E5-AE5D-4EB0-A277-181CB2E91725}" type="slidenum">
              <a:rPr lang="ko-KR" altLang="en-US" sz="1900" smtClean="0">
                <a:solidFill>
                  <a:prstClr val="black"/>
                </a:solidFill>
              </a:rPr>
              <a:pPr defTabSz="914377"/>
              <a:t>‹#›</a:t>
            </a:fld>
            <a:endParaRPr lang="ko-KR" altLang="en-US" sz="19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28424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lIns="91438" tIns="45719" rIns="91438" bIns="45719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lIns="91438" tIns="45719" rIns="91438" bIns="45719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lIns="91438" tIns="45719" rIns="91438" bIns="45719"/>
          <a:lstStyle/>
          <a:p>
            <a:pPr defTabSz="914377"/>
            <a:fld id="{8DA07C5D-CE32-4D82-8817-59217EA78E9D}" type="datetimeFigureOut">
              <a:rPr lang="ko-KR" altLang="en-US" sz="1900" smtClean="0">
                <a:solidFill>
                  <a:prstClr val="black"/>
                </a:solidFill>
              </a:rPr>
              <a:pPr defTabSz="914377"/>
              <a:t>2023-08-15</a:t>
            </a:fld>
            <a:endParaRPr lang="ko-KR" altLang="en-US" sz="1900">
              <a:solidFill>
                <a:prstClr val="black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lIns="91438" tIns="45719" rIns="91438" bIns="45719"/>
          <a:lstStyle/>
          <a:p>
            <a:pPr defTabSz="914377"/>
            <a:endParaRPr lang="ko-KR" altLang="en-US" sz="1900">
              <a:solidFill>
                <a:prstClr val="black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lIns="91438" tIns="45719" rIns="91438" bIns="45719"/>
          <a:lstStyle/>
          <a:p>
            <a:pPr defTabSz="914377"/>
            <a:fld id="{CE6AE1E5-AE5D-4EB0-A277-181CB2E91725}" type="slidenum">
              <a:rPr lang="ko-KR" altLang="en-US" sz="1900" smtClean="0">
                <a:solidFill>
                  <a:prstClr val="black"/>
                </a:solidFill>
              </a:rPr>
              <a:pPr defTabSz="914377"/>
              <a:t>‹#›</a:t>
            </a:fld>
            <a:endParaRPr lang="ko-KR" altLang="en-US" sz="19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111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  <a:prstGeom prst="rect">
            <a:avLst/>
          </a:prstGeom>
        </p:spPr>
        <p:txBody>
          <a:bodyPr lIns="91438" tIns="45719" rIns="91438" bIns="45719"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  <a:prstGeom prst="rect">
            <a:avLst/>
          </a:prstGeom>
        </p:spPr>
        <p:txBody>
          <a:bodyPr lIns="91438" tIns="45719" rIns="91438" bIns="45719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lIns="91438" tIns="45719" rIns="91438" bIns="45719"/>
          <a:lstStyle/>
          <a:p>
            <a:pPr defTabSz="914377"/>
            <a:fld id="{8DA07C5D-CE32-4D82-8817-59217EA78E9D}" type="datetimeFigureOut">
              <a:rPr lang="ko-KR" altLang="en-US" sz="1900" smtClean="0">
                <a:solidFill>
                  <a:prstClr val="black"/>
                </a:solidFill>
              </a:rPr>
              <a:pPr defTabSz="914377"/>
              <a:t>2023-08-15</a:t>
            </a:fld>
            <a:endParaRPr lang="ko-KR" altLang="en-US" sz="1900">
              <a:solidFill>
                <a:prstClr val="black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lIns="91438" tIns="45719" rIns="91438" bIns="45719"/>
          <a:lstStyle/>
          <a:p>
            <a:pPr defTabSz="914377"/>
            <a:endParaRPr lang="ko-KR" altLang="en-US" sz="1900">
              <a:solidFill>
                <a:prstClr val="black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lIns="91438" tIns="45719" rIns="91438" bIns="45719"/>
          <a:lstStyle/>
          <a:p>
            <a:pPr defTabSz="914377"/>
            <a:fld id="{CE6AE1E5-AE5D-4EB0-A277-181CB2E91725}" type="slidenum">
              <a:rPr lang="ko-KR" altLang="en-US" sz="1900" smtClean="0">
                <a:solidFill>
                  <a:prstClr val="black"/>
                </a:solidFill>
              </a:rPr>
              <a:pPr defTabSz="914377"/>
              <a:t>‹#›</a:t>
            </a:fld>
            <a:endParaRPr lang="ko-KR" altLang="en-US" sz="19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0825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lIns="91438" tIns="45719" rIns="91438" bIns="45719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9"/>
          </a:xfrm>
          <a:prstGeom prst="rect">
            <a:avLst/>
          </a:prstGeom>
        </p:spPr>
        <p:txBody>
          <a:bodyPr lIns="91438" tIns="45719" rIns="91438" bIns="45719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9"/>
          </a:xfrm>
          <a:prstGeom prst="rect">
            <a:avLst/>
          </a:prstGeom>
        </p:spPr>
        <p:txBody>
          <a:bodyPr lIns="91438" tIns="45719" rIns="91438" bIns="45719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lIns="91438" tIns="45719" rIns="91438" bIns="45719"/>
          <a:lstStyle/>
          <a:p>
            <a:pPr defTabSz="914377"/>
            <a:fld id="{8DA07C5D-CE32-4D82-8817-59217EA78E9D}" type="datetimeFigureOut">
              <a:rPr lang="ko-KR" altLang="en-US" sz="1900" smtClean="0">
                <a:solidFill>
                  <a:prstClr val="black"/>
                </a:solidFill>
              </a:rPr>
              <a:pPr defTabSz="914377"/>
              <a:t>2023-08-15</a:t>
            </a:fld>
            <a:endParaRPr lang="ko-KR" altLang="en-US" sz="1900">
              <a:solidFill>
                <a:prstClr val="black"/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lIns="91438" tIns="45719" rIns="91438" bIns="45719"/>
          <a:lstStyle/>
          <a:p>
            <a:pPr defTabSz="914377"/>
            <a:endParaRPr lang="ko-KR" altLang="en-US" sz="1900">
              <a:solidFill>
                <a:prstClr val="black"/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lIns="91438" tIns="45719" rIns="91438" bIns="45719"/>
          <a:lstStyle/>
          <a:p>
            <a:pPr defTabSz="914377"/>
            <a:fld id="{CE6AE1E5-AE5D-4EB0-A277-181CB2E91725}" type="slidenum">
              <a:rPr lang="ko-KR" altLang="en-US" sz="1900" smtClean="0">
                <a:solidFill>
                  <a:prstClr val="black"/>
                </a:solidFill>
              </a:rPr>
              <a:pPr defTabSz="914377"/>
              <a:t>‹#›</a:t>
            </a:fld>
            <a:endParaRPr lang="ko-KR" altLang="en-US" sz="19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92521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 lIns="91438" tIns="45719" rIns="91438" bIns="45719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  <a:prstGeom prst="rect">
            <a:avLst/>
          </a:prstGeom>
        </p:spPr>
        <p:txBody>
          <a:bodyPr lIns="91438" tIns="45719" rIns="91438" bIns="45719"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9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  <a:prstGeom prst="rect">
            <a:avLst/>
          </a:prstGeom>
        </p:spPr>
        <p:txBody>
          <a:bodyPr lIns="91438" tIns="45719" rIns="91438" bIns="45719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  <a:prstGeom prst="rect">
            <a:avLst/>
          </a:prstGeom>
        </p:spPr>
        <p:txBody>
          <a:bodyPr lIns="91438" tIns="45719" rIns="91438" bIns="45719"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9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  <a:prstGeom prst="rect">
            <a:avLst/>
          </a:prstGeom>
        </p:spPr>
        <p:txBody>
          <a:bodyPr lIns="91438" tIns="45719" rIns="91438" bIns="45719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lIns="91438" tIns="45719" rIns="91438" bIns="45719"/>
          <a:lstStyle/>
          <a:p>
            <a:pPr defTabSz="914377"/>
            <a:fld id="{8DA07C5D-CE32-4D82-8817-59217EA78E9D}" type="datetimeFigureOut">
              <a:rPr lang="ko-KR" altLang="en-US" sz="1900" smtClean="0">
                <a:solidFill>
                  <a:prstClr val="black"/>
                </a:solidFill>
              </a:rPr>
              <a:pPr defTabSz="914377"/>
              <a:t>2023-08-15</a:t>
            </a:fld>
            <a:endParaRPr lang="ko-KR" altLang="en-US" sz="1900">
              <a:solidFill>
                <a:prstClr val="black"/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lIns="91438" tIns="45719" rIns="91438" bIns="45719"/>
          <a:lstStyle/>
          <a:p>
            <a:pPr defTabSz="914377"/>
            <a:endParaRPr lang="ko-KR" altLang="en-US" sz="1900">
              <a:solidFill>
                <a:prstClr val="black"/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lIns="91438" tIns="45719" rIns="91438" bIns="45719"/>
          <a:lstStyle/>
          <a:p>
            <a:pPr defTabSz="914377"/>
            <a:fld id="{CE6AE1E5-AE5D-4EB0-A277-181CB2E91725}" type="slidenum">
              <a:rPr lang="ko-KR" altLang="en-US" sz="1900" smtClean="0">
                <a:solidFill>
                  <a:prstClr val="black"/>
                </a:solidFill>
              </a:rPr>
              <a:pPr defTabSz="914377"/>
              <a:t>‹#›</a:t>
            </a:fld>
            <a:endParaRPr lang="ko-KR" altLang="en-US" sz="19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30235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lIns="91438" tIns="45719" rIns="91438" bIns="45719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lIns="91438" tIns="45719" rIns="91438" bIns="45719"/>
          <a:lstStyle/>
          <a:p>
            <a:pPr defTabSz="914377"/>
            <a:fld id="{8DA07C5D-CE32-4D82-8817-59217EA78E9D}" type="datetimeFigureOut">
              <a:rPr lang="ko-KR" altLang="en-US" sz="1900" smtClean="0">
                <a:solidFill>
                  <a:prstClr val="black"/>
                </a:solidFill>
              </a:rPr>
              <a:pPr defTabSz="914377"/>
              <a:t>2023-08-15</a:t>
            </a:fld>
            <a:endParaRPr lang="ko-KR" altLang="en-US" sz="1900">
              <a:solidFill>
                <a:prstClr val="black"/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lIns="91438" tIns="45719" rIns="91438" bIns="45719"/>
          <a:lstStyle/>
          <a:p>
            <a:pPr defTabSz="914377"/>
            <a:endParaRPr lang="ko-KR" altLang="en-US" sz="1900">
              <a:solidFill>
                <a:prstClr val="black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lIns="91438" tIns="45719" rIns="91438" bIns="45719"/>
          <a:lstStyle/>
          <a:p>
            <a:pPr defTabSz="914377"/>
            <a:fld id="{CE6AE1E5-AE5D-4EB0-A277-181CB2E91725}" type="slidenum">
              <a:rPr lang="ko-KR" altLang="en-US" sz="1900" smtClean="0">
                <a:solidFill>
                  <a:prstClr val="black"/>
                </a:solidFill>
              </a:rPr>
              <a:pPr defTabSz="914377"/>
              <a:t>‹#›</a:t>
            </a:fld>
            <a:endParaRPr lang="ko-KR" altLang="en-US" sz="19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139957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2">
            <a:extLst>
              <a:ext uri="{FF2B5EF4-FFF2-40B4-BE49-F238E27FC236}">
                <a16:creationId xmlns:a16="http://schemas.microsoft.com/office/drawing/2014/main" id="{A233F19E-A41D-448F-A4F6-0EA02A03C945}"/>
              </a:ext>
            </a:extLst>
          </p:cNvPr>
          <p:cNvSpPr/>
          <p:nvPr userDrawn="1"/>
        </p:nvSpPr>
        <p:spPr>
          <a:xfrm>
            <a:off x="11571169" y="6483347"/>
            <a:ext cx="353944" cy="276999"/>
          </a:xfrm>
          <a:prstGeom prst="rect">
            <a:avLst/>
          </a:prstGeom>
        </p:spPr>
        <p:txBody>
          <a:bodyPr wrap="none" lIns="91438" tIns="45719" rIns="91438" bIns="45719">
            <a:spAutoFit/>
          </a:bodyPr>
          <a:lstStyle/>
          <a:p>
            <a:pPr algn="ctr" defTabSz="914377"/>
            <a:fld id="{88B3AE5A-10BA-4173-8E7E-D8F2BB88D393}" type="slidenum">
              <a:rPr kumimoji="1" lang="en-US" altLang="ko-KR" sz="1200" spc="-60">
                <a:solidFill>
                  <a:srgbClr val="4C4C4E"/>
                </a:solidFill>
                <a:cs typeface="굴림" pitchFamily="50" charset="-127"/>
              </a:rPr>
              <a:pPr algn="ctr" defTabSz="914377"/>
              <a:t>‹#›</a:t>
            </a:fld>
            <a:endParaRPr lang="en-US" sz="1200" dirty="0">
              <a:solidFill>
                <a:srgbClr val="4C4C4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11254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lIns="91438" tIns="45719" rIns="91438" bIns="45719"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  <a:prstGeom prst="rect">
            <a:avLst/>
          </a:prstGeom>
        </p:spPr>
        <p:txBody>
          <a:bodyPr lIns="91438" tIns="45719" rIns="91438" bIns="45719"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  <a:prstGeom prst="rect">
            <a:avLst/>
          </a:prstGeom>
        </p:spPr>
        <p:txBody>
          <a:bodyPr lIns="91438" tIns="45719" rIns="91438" bIns="45719"/>
          <a:lstStyle>
            <a:lvl1pPr marL="0" indent="0">
              <a:buNone/>
              <a:defRPr sz="1600"/>
            </a:lvl1pPr>
            <a:lvl2pPr marL="457189" indent="0">
              <a:buNone/>
              <a:defRPr sz="1500"/>
            </a:lvl2pPr>
            <a:lvl3pPr marL="914377" indent="0">
              <a:buNone/>
              <a:defRPr sz="1200"/>
            </a:lvl3pPr>
            <a:lvl4pPr marL="1371566" indent="0">
              <a:buNone/>
              <a:defRPr sz="1100"/>
            </a:lvl4pPr>
            <a:lvl5pPr marL="1828754" indent="0">
              <a:buNone/>
              <a:defRPr sz="1100"/>
            </a:lvl5pPr>
            <a:lvl6pPr marL="2285943" indent="0">
              <a:buNone/>
              <a:defRPr sz="1100"/>
            </a:lvl6pPr>
            <a:lvl7pPr marL="2743131" indent="0">
              <a:buNone/>
              <a:defRPr sz="1100"/>
            </a:lvl7pPr>
            <a:lvl8pPr marL="3200320" indent="0">
              <a:buNone/>
              <a:defRPr sz="1100"/>
            </a:lvl8pPr>
            <a:lvl9pPr marL="3657509" indent="0">
              <a:buNone/>
              <a:defRPr sz="11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lIns="91438" tIns="45719" rIns="91438" bIns="45719"/>
          <a:lstStyle/>
          <a:p>
            <a:pPr defTabSz="914377"/>
            <a:fld id="{8DA07C5D-CE32-4D82-8817-59217EA78E9D}" type="datetimeFigureOut">
              <a:rPr lang="ko-KR" altLang="en-US" sz="1900" smtClean="0">
                <a:solidFill>
                  <a:prstClr val="black"/>
                </a:solidFill>
              </a:rPr>
              <a:pPr defTabSz="914377"/>
              <a:t>2023-08-15</a:t>
            </a:fld>
            <a:endParaRPr lang="ko-KR" altLang="en-US" sz="1900">
              <a:solidFill>
                <a:prstClr val="black"/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lIns="91438" tIns="45719" rIns="91438" bIns="45719"/>
          <a:lstStyle/>
          <a:p>
            <a:pPr defTabSz="914377"/>
            <a:endParaRPr lang="ko-KR" altLang="en-US" sz="1900">
              <a:solidFill>
                <a:prstClr val="black"/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lIns="91438" tIns="45719" rIns="91438" bIns="45719"/>
          <a:lstStyle/>
          <a:p>
            <a:pPr defTabSz="914377"/>
            <a:fld id="{CE6AE1E5-AE5D-4EB0-A277-181CB2E91725}" type="slidenum">
              <a:rPr lang="ko-KR" altLang="en-US" sz="1900" smtClean="0">
                <a:solidFill>
                  <a:prstClr val="black"/>
                </a:solidFill>
              </a:rPr>
              <a:pPr defTabSz="914377"/>
              <a:t>‹#›</a:t>
            </a:fld>
            <a:endParaRPr lang="ko-KR" altLang="en-US" sz="19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025532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lIns="91438" tIns="45719" rIns="91438" bIns="45719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eaVert" lIns="91438" tIns="45719" rIns="91438" bIns="45719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lIns="91438" tIns="45719" rIns="91438" bIns="45719"/>
          <a:lstStyle/>
          <a:p>
            <a:pPr defTabSz="914377"/>
            <a:fld id="{8DA07C5D-CE32-4D82-8817-59217EA78E9D}" type="datetimeFigureOut">
              <a:rPr lang="ko-KR" altLang="en-US" sz="1900" smtClean="0">
                <a:solidFill>
                  <a:prstClr val="black"/>
                </a:solidFill>
              </a:rPr>
              <a:pPr defTabSz="914377"/>
              <a:t>2023-08-15</a:t>
            </a:fld>
            <a:endParaRPr lang="ko-KR" altLang="en-US" sz="1900">
              <a:solidFill>
                <a:prstClr val="black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lIns="91438" tIns="45719" rIns="91438" bIns="45719"/>
          <a:lstStyle/>
          <a:p>
            <a:pPr defTabSz="914377"/>
            <a:endParaRPr lang="ko-KR" altLang="en-US" sz="1900">
              <a:solidFill>
                <a:prstClr val="black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lIns="91438" tIns="45719" rIns="91438" bIns="45719"/>
          <a:lstStyle/>
          <a:p>
            <a:pPr defTabSz="914377"/>
            <a:fld id="{CE6AE1E5-AE5D-4EB0-A277-181CB2E91725}" type="slidenum">
              <a:rPr lang="ko-KR" altLang="en-US" sz="1900" smtClean="0">
                <a:solidFill>
                  <a:prstClr val="black"/>
                </a:solidFill>
              </a:rPr>
              <a:pPr defTabSz="914377"/>
              <a:t>‹#›</a:t>
            </a:fld>
            <a:endParaRPr lang="ko-KR" altLang="en-US" sz="19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3695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DA07C5D-CE32-4D82-8817-59217EA78E9D}" type="datetimeFigureOut">
              <a:rPr lang="ko-KR" altLang="en-US" smtClean="0"/>
              <a:t>2023-08-15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E6AE1E5-AE5D-4EB0-A277-181CB2E917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908541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1" y="365126"/>
            <a:ext cx="2628900" cy="5811839"/>
          </a:xfrm>
          <a:prstGeom prst="rect">
            <a:avLst/>
          </a:prstGeom>
        </p:spPr>
        <p:txBody>
          <a:bodyPr vert="eaVert" lIns="91438" tIns="45719" rIns="91438" bIns="45719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1" y="365126"/>
            <a:ext cx="7734300" cy="5811839"/>
          </a:xfrm>
          <a:prstGeom prst="rect">
            <a:avLst/>
          </a:prstGeom>
        </p:spPr>
        <p:txBody>
          <a:bodyPr vert="eaVert" lIns="91438" tIns="45719" rIns="91438" bIns="45719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lIns="91438" tIns="45719" rIns="91438" bIns="45719"/>
          <a:lstStyle/>
          <a:p>
            <a:pPr defTabSz="914377"/>
            <a:fld id="{8DA07C5D-CE32-4D82-8817-59217EA78E9D}" type="datetimeFigureOut">
              <a:rPr lang="ko-KR" altLang="en-US" sz="1900" smtClean="0">
                <a:solidFill>
                  <a:prstClr val="black"/>
                </a:solidFill>
              </a:rPr>
              <a:pPr defTabSz="914377"/>
              <a:t>2023-08-15</a:t>
            </a:fld>
            <a:endParaRPr lang="ko-KR" altLang="en-US" sz="1900">
              <a:solidFill>
                <a:prstClr val="black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lIns="91438" tIns="45719" rIns="91438" bIns="45719"/>
          <a:lstStyle/>
          <a:p>
            <a:pPr defTabSz="914377"/>
            <a:endParaRPr lang="ko-KR" altLang="en-US" sz="1900">
              <a:solidFill>
                <a:prstClr val="black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lIns="91438" tIns="45719" rIns="91438" bIns="45719"/>
          <a:lstStyle/>
          <a:p>
            <a:pPr defTabSz="914377"/>
            <a:fld id="{CE6AE1E5-AE5D-4EB0-A277-181CB2E91725}" type="slidenum">
              <a:rPr lang="ko-KR" altLang="en-US" sz="1900" smtClean="0">
                <a:solidFill>
                  <a:prstClr val="black"/>
                </a:solidFill>
              </a:rPr>
              <a:pPr defTabSz="914377"/>
              <a:t>‹#›</a:t>
            </a:fld>
            <a:endParaRPr lang="ko-KR" altLang="en-US" sz="19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348777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A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98834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DA07C5D-CE32-4D82-8817-59217EA78E9D}" type="datetimeFigureOut">
              <a:rPr lang="ko-KR" altLang="en-US" smtClean="0"/>
              <a:t>2023-08-15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E6AE1E5-AE5D-4EB0-A277-181CB2E917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2791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DA07C5D-CE32-4D82-8817-59217EA78E9D}" type="datetimeFigureOut">
              <a:rPr lang="ko-KR" altLang="en-US" smtClean="0"/>
              <a:t>2023-08-15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E6AE1E5-AE5D-4EB0-A277-181CB2E917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21735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DA07C5D-CE32-4D82-8817-59217EA78E9D}" type="datetimeFigureOut">
              <a:rPr lang="ko-KR" altLang="en-US" smtClean="0"/>
              <a:t>2023-08-15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E6AE1E5-AE5D-4EB0-A277-181CB2E917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59171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DA07C5D-CE32-4D82-8817-59217EA78E9D}" type="datetimeFigureOut">
              <a:rPr lang="ko-KR" altLang="en-US" smtClean="0"/>
              <a:t>2023-08-15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E6AE1E5-AE5D-4EB0-A277-181CB2E917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0674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2">
            <a:extLst>
              <a:ext uri="{FF2B5EF4-FFF2-40B4-BE49-F238E27FC236}">
                <a16:creationId xmlns:a16="http://schemas.microsoft.com/office/drawing/2014/main" id="{A233F19E-A41D-448F-A4F6-0EA02A03C945}"/>
              </a:ext>
            </a:extLst>
          </p:cNvPr>
          <p:cNvSpPr/>
          <p:nvPr userDrawn="1"/>
        </p:nvSpPr>
        <p:spPr>
          <a:xfrm>
            <a:off x="11571169" y="6483346"/>
            <a:ext cx="35394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fld id="{88B3AE5A-10BA-4173-8E7E-D8F2BB88D393}" type="slidenum">
              <a:rPr kumimoji="1" lang="en-US" altLang="ko-KR" sz="1200" spc="-60">
                <a:solidFill>
                  <a:srgbClr val="4C4C4E"/>
                </a:solidFill>
                <a:latin typeface="+mn-ea"/>
                <a:cs typeface="굴림" pitchFamily="50" charset="-127"/>
              </a:rPr>
              <a:pPr algn="ctr"/>
              <a:t>‹#›</a:t>
            </a:fld>
            <a:endParaRPr lang="en-US" sz="1200" dirty="0">
              <a:solidFill>
                <a:srgbClr val="4C4C4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95366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DA07C5D-CE32-4D82-8817-59217EA78E9D}" type="datetimeFigureOut">
              <a:rPr lang="ko-KR" altLang="en-US" smtClean="0"/>
              <a:t>2023-08-15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E6AE1E5-AE5D-4EB0-A277-181CB2E917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35115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DA07C5D-CE32-4D82-8817-59217EA78E9D}" type="datetimeFigureOut">
              <a:rPr lang="ko-KR" altLang="en-US" smtClean="0"/>
              <a:t>2023-08-15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E6AE1E5-AE5D-4EB0-A277-181CB2E917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22096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05484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7" r:id="rId8"/>
    <p:sldLayoutId id="2147483658" r:id="rId9"/>
    <p:sldLayoutId id="2147483659" r:id="rId10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182470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txStyles>
    <p:titleStyle>
      <a:lvl1pPr algn="l" defTabSz="914377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377" rtl="0" eaLnBrk="1" latinLnBrk="1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1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1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1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1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1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1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1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1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yeomko.tistory.com/38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yeomko.tistory.com/38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yeomko.tistory.com/38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yeomko.tistory.com/31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7.xml"/><Relationship Id="rId6" Type="http://schemas.openxmlformats.org/officeDocument/2006/relationships/hyperlink" Target="https://zoosso.tistory.com/1214" TargetMode="External"/><Relationship Id="rId5" Type="http://schemas.openxmlformats.org/officeDocument/2006/relationships/hyperlink" Target="https://www.virtualbox.org/" TargetMode="External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ubuntu.com/#download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8.png"/><Relationship Id="rId5" Type="http://schemas.openxmlformats.org/officeDocument/2006/relationships/hyperlink" Target="https://shorturl.at/avM89" TargetMode="External"/><Relationship Id="rId4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eyeballs.tistory.com/145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4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hadoop.apache.org/releases.html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7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hyperlink" Target="http://localhost:9870/" TargetMode="External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41.png"/><Relationship Id="rId5" Type="http://schemas.openxmlformats.org/officeDocument/2006/relationships/hyperlink" Target="http://localhost:8042/" TargetMode="External"/><Relationship Id="rId4" Type="http://schemas.openxmlformats.org/officeDocument/2006/relationships/hyperlink" Target="http://localhost:8088/" TargetMode="External"/><Relationship Id="rId9" Type="http://schemas.openxmlformats.org/officeDocument/2006/relationships/hyperlink" Target="https://bit.ly/40nN35E" TargetMode="Externa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loudera.com/downloads/hortonworks-sandbox.html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4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7.xml"/><Relationship Id="rId5" Type="http://schemas.openxmlformats.org/officeDocument/2006/relationships/hyperlink" Target="https://sungwoonblog.tistory.com/1" TargetMode="External"/><Relationship Id="rId4" Type="http://schemas.openxmlformats.org/officeDocument/2006/relationships/image" Target="../media/image4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7.xml"/><Relationship Id="rId4" Type="http://schemas.openxmlformats.org/officeDocument/2006/relationships/hyperlink" Target="https://archive.cloudera.com/hwx-sandbox/hdp/hdp-2.6.5/HDP_2.6.5_virtualbox_180626.ova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4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Relationship Id="rId4" Type="http://schemas.openxmlformats.org/officeDocument/2006/relationships/hyperlink" Target="https://data-flair.training/blogs/hadoop-architecture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ltexsoft.com/blog/hadoop-vs-spark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1087510" y="6507194"/>
            <a:ext cx="759823" cy="246221"/>
          </a:xfrm>
          <a:prstGeom prst="rect">
            <a:avLst/>
          </a:prstGeom>
          <a:noFill/>
          <a:ln w="3175">
            <a:noFill/>
          </a:ln>
          <a:effectLst/>
        </p:spPr>
        <p:txBody>
          <a:bodyPr wrap="none" lIns="0" tIns="0" rIns="0" bIns="0" rtlCol="0">
            <a:spAutoFit/>
          </a:bodyPr>
          <a:lstStyle/>
          <a:p>
            <a:pPr defTabSz="975016" latinLnBrk="0">
              <a:spcBef>
                <a:spcPts val="500"/>
              </a:spcBef>
              <a:buClr>
                <a:srgbClr val="000000">
                  <a:lumMod val="65000"/>
                  <a:lumOff val="35000"/>
                </a:srgbClr>
              </a:buClr>
              <a:buSzPct val="60000"/>
            </a:pPr>
            <a:r>
              <a:rPr lang="ko-KR" altLang="en-US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박 경 </a:t>
            </a:r>
            <a:r>
              <a:rPr lang="ko-KR" altLang="en-US" sz="1600" b="1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규</a:t>
            </a:r>
            <a:endParaRPr lang="ko-KR" altLang="en-US" sz="16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947916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142675" y="344693"/>
            <a:ext cx="10262680" cy="544463"/>
          </a:xfrm>
          <a:prstGeom prst="rect">
            <a:avLst/>
          </a:prstGeom>
        </p:spPr>
        <p:txBody>
          <a:bodyPr lIns="91438" tIns="45719" rIns="91438" bIns="45719"/>
          <a:lstStyle>
            <a:lvl1pPr algn="l" defTabSz="68644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HDFS - </a:t>
            </a:r>
            <a:r>
              <a:rPr lang="ko-KR" altLang="en-US" sz="360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파일 저장 방식</a:t>
            </a:r>
            <a:endParaRPr lang="en-US" altLang="ko-KR" sz="3600" dirty="0">
              <a:solidFill>
                <a:srgbClr val="00B0F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 flipV="1">
            <a:off x="-8873" y="330178"/>
            <a:ext cx="137033" cy="5395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3532"/>
            <a:endParaRPr lang="ko-KR" altLang="en-US" sz="800">
              <a:solidFill>
                <a:srgbClr val="0070C0"/>
              </a:solidFill>
              <a:latin typeface="KT서체 Bold" panose="020B0600000101010101" pitchFamily="50" charset="-127"/>
              <a:ea typeface="KT서체 Bold" panose="020B0600000101010101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-8872" y="6437912"/>
            <a:ext cx="1220087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hlinkClick r:id="rId3"/>
              </a:rPr>
              <a:t>https://yeomko.tistory.com/38</a:t>
            </a:r>
            <a:endParaRPr lang="ko-KR" altLang="en-US" sz="1400" dirty="0"/>
          </a:p>
        </p:txBody>
      </p:sp>
      <p:sp>
        <p:nvSpPr>
          <p:cNvPr id="5" name="직사각형 4"/>
          <p:cNvSpPr/>
          <p:nvPr/>
        </p:nvSpPr>
        <p:spPr>
          <a:xfrm>
            <a:off x="250208" y="891208"/>
            <a:ext cx="11941792" cy="14219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dirty="0">
                <a:latin typeface="+mn-ea"/>
              </a:rPr>
              <a:t>HDFS</a:t>
            </a:r>
            <a:r>
              <a:rPr lang="ko-KR" altLang="en-US" dirty="0">
                <a:latin typeface="+mn-ea"/>
              </a:rPr>
              <a:t>는 파일을 분산 저장하기 위해서 먼저 파일의 메타 데이터와 </a:t>
            </a:r>
            <a:r>
              <a:rPr lang="ko-KR" altLang="en-US" dirty="0" err="1">
                <a:latin typeface="+mn-ea"/>
              </a:rPr>
              <a:t>컨텐츠</a:t>
            </a:r>
            <a:r>
              <a:rPr lang="ko-KR" altLang="en-US" dirty="0">
                <a:latin typeface="+mn-ea"/>
              </a:rPr>
              <a:t> 데이터를 분리합니다</a:t>
            </a:r>
            <a:r>
              <a:rPr lang="en-US" altLang="ko-KR" dirty="0">
                <a:latin typeface="+mn-ea"/>
              </a:rPr>
              <a:t>. </a:t>
            </a: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latin typeface="+mn-ea"/>
              </a:rPr>
              <a:t>메타 데이터 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>
                <a:latin typeface="+mn-ea"/>
              </a:rPr>
              <a:t> 파일의 접근 권한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생성일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수정일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네임 스페이스 등 파일에 대해 설명하는 정보</a:t>
            </a:r>
            <a:endParaRPr lang="en-US" altLang="ko-KR" dirty="0">
              <a:latin typeface="+mn-ea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dirty="0" err="1">
                <a:latin typeface="+mn-ea"/>
              </a:rPr>
              <a:t>컨텐츠</a:t>
            </a:r>
            <a:r>
              <a:rPr lang="ko-KR" altLang="en-US" dirty="0">
                <a:latin typeface="+mn-ea"/>
              </a:rPr>
              <a:t> 데이터 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>
                <a:latin typeface="+mn-ea"/>
              </a:rPr>
              <a:t> 실제 파일에 저장된 데이터</a:t>
            </a:r>
            <a:endParaRPr lang="en-US" altLang="ko-KR" dirty="0">
              <a:latin typeface="+mn-ea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latin typeface="+mn-ea"/>
              </a:rPr>
              <a:t>파일의 메타데이터는 네임 </a:t>
            </a:r>
            <a:r>
              <a:rPr lang="ko-KR" altLang="en-US" dirty="0" err="1">
                <a:latin typeface="+mn-ea"/>
              </a:rPr>
              <a:t>노드에</a:t>
            </a:r>
            <a:r>
              <a:rPr lang="ko-KR" altLang="en-US" dirty="0">
                <a:latin typeface="+mn-ea"/>
              </a:rPr>
              <a:t> 저장되며 </a:t>
            </a:r>
            <a:r>
              <a:rPr lang="ko-KR" altLang="en-US" dirty="0" err="1">
                <a:latin typeface="+mn-ea"/>
              </a:rPr>
              <a:t>컨텐츠</a:t>
            </a:r>
            <a:r>
              <a:rPr lang="ko-KR" altLang="en-US" dirty="0">
                <a:latin typeface="+mn-ea"/>
              </a:rPr>
              <a:t> 데이터는 블록 단위로 쪼개져서 데이터 </a:t>
            </a:r>
            <a:r>
              <a:rPr lang="ko-KR" altLang="en-US" dirty="0" err="1">
                <a:latin typeface="+mn-ea"/>
              </a:rPr>
              <a:t>노드에</a:t>
            </a:r>
            <a:r>
              <a:rPr lang="ko-KR" altLang="en-US" dirty="0">
                <a:latin typeface="+mn-ea"/>
              </a:rPr>
              <a:t> 저장 됩니다</a:t>
            </a:r>
            <a:r>
              <a:rPr lang="en-US" altLang="ko-KR" dirty="0">
                <a:latin typeface="+mn-ea"/>
              </a:rPr>
              <a:t>.</a:t>
            </a:r>
          </a:p>
        </p:txBody>
      </p:sp>
      <p:pic>
        <p:nvPicPr>
          <p:cNvPr id="4098" name="Picture 2" descr="https://blog.kakaocdn.net/dn/cHBnl7/btqDDwgRx2g/Gkdv0qI9pUOlNDcPYVhjZk/im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3055" y="2626170"/>
            <a:ext cx="7549162" cy="3811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15243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142675" y="344693"/>
            <a:ext cx="10262680" cy="544463"/>
          </a:xfrm>
          <a:prstGeom prst="rect">
            <a:avLst/>
          </a:prstGeom>
        </p:spPr>
        <p:txBody>
          <a:bodyPr lIns="91438" tIns="45719" rIns="91438" bIns="45719"/>
          <a:lstStyle>
            <a:lvl1pPr algn="l" defTabSz="68644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HDFS - </a:t>
            </a:r>
            <a:r>
              <a:rPr lang="en-US" altLang="ko-KR" sz="3600" dirty="0" err="1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NameNode</a:t>
            </a:r>
            <a:endParaRPr lang="en-US" altLang="ko-KR" sz="3600" dirty="0">
              <a:solidFill>
                <a:srgbClr val="00B0F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 flipV="1">
            <a:off x="-8873" y="330178"/>
            <a:ext cx="137033" cy="5395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3532"/>
            <a:endParaRPr lang="ko-KR" altLang="en-US" sz="800">
              <a:solidFill>
                <a:srgbClr val="0070C0"/>
              </a:solidFill>
              <a:latin typeface="KT서체 Bold" panose="020B0600000101010101" pitchFamily="50" charset="-127"/>
              <a:ea typeface="KT서체 Bold" panose="020B0600000101010101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-8872" y="6437912"/>
            <a:ext cx="1220087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hlinkClick r:id="rId3"/>
              </a:rPr>
              <a:t>https://yeomko.tistory.com/38</a:t>
            </a:r>
            <a:endParaRPr lang="ko-KR" altLang="en-US" sz="1400" dirty="0"/>
          </a:p>
        </p:txBody>
      </p:sp>
      <p:sp>
        <p:nvSpPr>
          <p:cNvPr id="6" name="직사각형 5"/>
          <p:cNvSpPr/>
          <p:nvPr/>
        </p:nvSpPr>
        <p:spPr>
          <a:xfrm>
            <a:off x="250209" y="891208"/>
            <a:ext cx="11254854" cy="10895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dirty="0" err="1">
                <a:latin typeface="+mn-ea"/>
              </a:rPr>
              <a:t>NameNode</a:t>
            </a:r>
            <a:r>
              <a:rPr lang="ko-KR" altLang="en-US" dirty="0">
                <a:latin typeface="+mn-ea"/>
              </a:rPr>
              <a:t>는 파일의 메타 데이터를 </a:t>
            </a:r>
            <a:r>
              <a:rPr lang="en-US" altLang="ko-KR" dirty="0" err="1">
                <a:latin typeface="+mn-ea"/>
              </a:rPr>
              <a:t>inode</a:t>
            </a:r>
            <a:r>
              <a:rPr lang="en-US" altLang="ko-KR" dirty="0">
                <a:latin typeface="+mn-ea"/>
              </a:rPr>
              <a:t>(</a:t>
            </a:r>
            <a:r>
              <a:rPr lang="ko-KR" altLang="en-US" dirty="0"/>
              <a:t>파일을 기술하는 디스크 상의 데이터 구조 </a:t>
            </a:r>
            <a:r>
              <a:rPr lang="en-US" altLang="ko-KR" dirty="0"/>
              <a:t>)</a:t>
            </a:r>
            <a:r>
              <a:rPr lang="ko-KR" altLang="en-US" dirty="0">
                <a:latin typeface="+mn-ea"/>
              </a:rPr>
              <a:t>에 저장합니다</a:t>
            </a:r>
            <a:r>
              <a:rPr lang="en-US" altLang="ko-KR" dirty="0">
                <a:latin typeface="+mn-ea"/>
              </a:rPr>
              <a:t>.  </a:t>
            </a: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dirty="0" err="1">
                <a:latin typeface="+mn-ea"/>
              </a:rPr>
              <a:t>NameNode</a:t>
            </a:r>
            <a:r>
              <a:rPr lang="ko-KR" altLang="en-US" dirty="0">
                <a:latin typeface="+mn-ea"/>
              </a:rPr>
              <a:t>에는 파일 구성하는 블록들의 목록과 위치 정보가 저장되어 있습니다</a:t>
            </a:r>
            <a:r>
              <a:rPr lang="en-US" altLang="ko-KR" dirty="0">
                <a:latin typeface="+mn-ea"/>
              </a:rPr>
              <a:t>. </a:t>
            </a: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dirty="0" err="1">
                <a:latin typeface="+mn-ea"/>
              </a:rPr>
              <a:t>NameNode</a:t>
            </a:r>
            <a:r>
              <a:rPr lang="ko-KR" altLang="en-US" dirty="0">
                <a:latin typeface="+mn-ea"/>
              </a:rPr>
              <a:t>는 </a:t>
            </a:r>
            <a:r>
              <a:rPr lang="en-US" altLang="ko-KR" dirty="0">
                <a:latin typeface="+mn-ea"/>
              </a:rPr>
              <a:t>HDFS</a:t>
            </a:r>
            <a:r>
              <a:rPr lang="ko-KR" altLang="en-US" dirty="0">
                <a:latin typeface="+mn-ea"/>
              </a:rPr>
              <a:t>에 파일을 읽거나 쓰는 작업의 시작점 역할을 수행합니다</a:t>
            </a:r>
            <a:r>
              <a:rPr lang="en-US" altLang="ko-KR" dirty="0">
                <a:latin typeface="+mn-ea"/>
              </a:rPr>
              <a:t>.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331618" y="3005729"/>
            <a:ext cx="5518482" cy="12741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20000"/>
              </a:lnSpc>
              <a:buAutoNum type="arabicPeriod"/>
            </a:pPr>
            <a:r>
              <a:rPr lang="ko-KR" altLang="en-US" sz="1600" dirty="0">
                <a:latin typeface="+mn-ea"/>
              </a:rPr>
              <a:t>클라이언트는 </a:t>
            </a:r>
            <a:r>
              <a:rPr lang="en-US" altLang="ko-KR" sz="1600" dirty="0" err="1">
                <a:latin typeface="+mn-ea"/>
              </a:rPr>
              <a:t>NameNode</a:t>
            </a:r>
            <a:r>
              <a:rPr lang="ko-KR" altLang="en-US" sz="1600" dirty="0">
                <a:latin typeface="+mn-ea"/>
              </a:rPr>
              <a:t>에 파일의 네임 스페이스에 </a:t>
            </a:r>
            <a:endParaRPr lang="en-US" altLang="ko-KR" sz="1600" dirty="0">
              <a:latin typeface="+mn-ea"/>
            </a:endParaRPr>
          </a:p>
          <a:p>
            <a:pPr>
              <a:lnSpc>
                <a:spcPct val="120000"/>
              </a:lnSpc>
            </a:pPr>
            <a:r>
              <a:rPr lang="en-US" altLang="ko-KR" sz="1600" dirty="0">
                <a:latin typeface="+mn-ea"/>
              </a:rPr>
              <a:t>    </a:t>
            </a:r>
            <a:r>
              <a:rPr lang="ko-KR" altLang="en-US" sz="1600" dirty="0">
                <a:latin typeface="+mn-ea"/>
              </a:rPr>
              <a:t>해당하는 블록들의 목록과 주소를 요청</a:t>
            </a:r>
          </a:p>
          <a:p>
            <a:pPr>
              <a:lnSpc>
                <a:spcPct val="120000"/>
              </a:lnSpc>
            </a:pPr>
            <a:r>
              <a:rPr lang="en-US" altLang="ko-KR" sz="1600" dirty="0">
                <a:latin typeface="+mn-ea"/>
              </a:rPr>
              <a:t>2.  </a:t>
            </a:r>
            <a:r>
              <a:rPr lang="ko-KR" altLang="en-US" sz="1600" dirty="0">
                <a:latin typeface="+mn-ea"/>
              </a:rPr>
              <a:t>클라이언트는 가장 가까이 위치한 </a:t>
            </a:r>
            <a:r>
              <a:rPr lang="en-US" altLang="ko-KR" sz="1600" dirty="0" err="1">
                <a:latin typeface="+mn-ea"/>
              </a:rPr>
              <a:t>DataNode</a:t>
            </a:r>
            <a:r>
              <a:rPr lang="ko-KR" altLang="en-US" sz="1600" dirty="0">
                <a:latin typeface="+mn-ea"/>
              </a:rPr>
              <a:t>에서 </a:t>
            </a:r>
            <a:endParaRPr lang="en-US" altLang="ko-KR" sz="1600" dirty="0">
              <a:latin typeface="+mn-ea"/>
            </a:endParaRPr>
          </a:p>
          <a:p>
            <a:pPr>
              <a:lnSpc>
                <a:spcPct val="120000"/>
              </a:lnSpc>
            </a:pPr>
            <a:r>
              <a:rPr lang="en-US" altLang="ko-KR" sz="1600" dirty="0">
                <a:latin typeface="+mn-ea"/>
              </a:rPr>
              <a:t>    </a:t>
            </a:r>
            <a:r>
              <a:rPr lang="ko-KR" altLang="en-US" sz="1600" dirty="0">
                <a:latin typeface="+mn-ea"/>
              </a:rPr>
              <a:t>블록을 읽어옴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331618" y="2643932"/>
            <a:ext cx="1758495" cy="369330"/>
          </a:xfrm>
          <a:prstGeom prst="rect">
            <a:avLst/>
          </a:prstGeom>
        </p:spPr>
        <p:txBody>
          <a:bodyPr wrap="none" lIns="0" tIns="45719" rIns="0" bIns="45719">
            <a:spAutoFit/>
          </a:bodyPr>
          <a:lstStyle/>
          <a:p>
            <a:pPr defTabSz="914377"/>
            <a:r>
              <a:rPr lang="ko-KR" altLang="en-US" b="1" spc="-80" dirty="0">
                <a:solidFill>
                  <a:srgbClr val="0070C0"/>
                </a:solidFill>
                <a:latin typeface="+mn-ea"/>
                <a:cs typeface="Malgun Gothic"/>
              </a:rPr>
              <a:t>■ 파일 읽기 작업</a:t>
            </a:r>
            <a:endParaRPr lang="en-US" altLang="ko-KR" b="1" spc="-80" dirty="0">
              <a:solidFill>
                <a:srgbClr val="0070C0"/>
              </a:solidFill>
              <a:latin typeface="+mn-ea"/>
              <a:cs typeface="Malgun Gothic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31617" y="4697956"/>
            <a:ext cx="5518482" cy="18651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20000"/>
              </a:lnSpc>
              <a:buAutoNum type="arabicPeriod"/>
            </a:pPr>
            <a:r>
              <a:rPr lang="ko-KR" altLang="en-US" sz="1600" dirty="0"/>
              <a:t>클라이언트는 </a:t>
            </a:r>
            <a:r>
              <a:rPr lang="en-US" altLang="ko-KR" sz="1600" dirty="0" err="1">
                <a:latin typeface="+mn-ea"/>
              </a:rPr>
              <a:t>NameNode</a:t>
            </a:r>
            <a:r>
              <a:rPr lang="ko-KR" altLang="en-US" sz="1600" dirty="0"/>
              <a:t>에게 어느 </a:t>
            </a:r>
            <a:r>
              <a:rPr lang="en-US" altLang="ko-KR" sz="1600" dirty="0"/>
              <a:t>Data Node</a:t>
            </a:r>
            <a:r>
              <a:rPr lang="ko-KR" altLang="en-US" sz="1600" dirty="0"/>
              <a:t>에 </a:t>
            </a:r>
            <a:endParaRPr lang="en-US" altLang="ko-KR" sz="1600" dirty="0"/>
          </a:p>
          <a:p>
            <a:pPr>
              <a:lnSpc>
                <a:spcPct val="120000"/>
              </a:lnSpc>
            </a:pPr>
            <a:r>
              <a:rPr lang="en-US" altLang="ko-KR" sz="1600" dirty="0"/>
              <a:t>     </a:t>
            </a:r>
            <a:r>
              <a:rPr lang="ko-KR" altLang="en-US" sz="1600" dirty="0"/>
              <a:t>블록을 쓰면 좋을지 요청</a:t>
            </a:r>
          </a:p>
          <a:p>
            <a:pPr>
              <a:lnSpc>
                <a:spcPct val="120000"/>
              </a:lnSpc>
            </a:pPr>
            <a:r>
              <a:rPr lang="en-US" altLang="ko-KR" sz="1600" dirty="0"/>
              <a:t>2.  </a:t>
            </a:r>
            <a:r>
              <a:rPr lang="en-US" altLang="ko-KR" sz="1600" dirty="0" err="1">
                <a:latin typeface="+mn-ea"/>
              </a:rPr>
              <a:t>NameNode</a:t>
            </a:r>
            <a:r>
              <a:rPr lang="ko-KR" altLang="en-US" sz="1600" dirty="0"/>
              <a:t>가 </a:t>
            </a:r>
            <a:r>
              <a:rPr lang="en-US" altLang="ko-KR" sz="1600" dirty="0" err="1"/>
              <a:t>DataNode</a:t>
            </a:r>
            <a:r>
              <a:rPr lang="ko-KR" altLang="en-US" sz="1600" dirty="0"/>
              <a:t>를 할당</a:t>
            </a:r>
          </a:p>
          <a:p>
            <a:pPr marL="342900" indent="-342900">
              <a:lnSpc>
                <a:spcPct val="120000"/>
              </a:lnSpc>
              <a:buAutoNum type="arabicPeriod" startAt="3"/>
            </a:pPr>
            <a:r>
              <a:rPr lang="ko-KR" altLang="en-US" sz="1600" dirty="0"/>
              <a:t>클라이언트는 블록을 쓰기 위한 데이터 파이프라인 </a:t>
            </a:r>
            <a:endParaRPr lang="en-US" altLang="ko-KR" sz="1600" dirty="0"/>
          </a:p>
          <a:p>
            <a:pPr>
              <a:lnSpc>
                <a:spcPct val="120000"/>
              </a:lnSpc>
            </a:pPr>
            <a:r>
              <a:rPr lang="en-US" altLang="ko-KR" sz="1600" dirty="0"/>
              <a:t>     </a:t>
            </a:r>
            <a:r>
              <a:rPr lang="ko-KR" altLang="en-US" sz="1600" dirty="0"/>
              <a:t>생성 </a:t>
            </a:r>
            <a:endParaRPr lang="en-US" altLang="ko-KR" sz="1600" dirty="0"/>
          </a:p>
          <a:p>
            <a:pPr>
              <a:lnSpc>
                <a:spcPct val="120000"/>
              </a:lnSpc>
            </a:pPr>
            <a:r>
              <a:rPr lang="en-US" altLang="ko-KR" sz="1600" dirty="0"/>
              <a:t>4.  </a:t>
            </a:r>
            <a:r>
              <a:rPr lang="ko-KR" altLang="en-US" sz="1600" dirty="0"/>
              <a:t>데이터 파이프라인을 이용해서 블록 쓰기 작업 수행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331617" y="4336159"/>
            <a:ext cx="1758495" cy="369330"/>
          </a:xfrm>
          <a:prstGeom prst="rect">
            <a:avLst/>
          </a:prstGeom>
        </p:spPr>
        <p:txBody>
          <a:bodyPr wrap="none" lIns="0" tIns="45719" rIns="0" bIns="45719">
            <a:spAutoFit/>
          </a:bodyPr>
          <a:lstStyle/>
          <a:p>
            <a:pPr defTabSz="914377"/>
            <a:r>
              <a:rPr lang="ko-KR" altLang="en-US" b="1" spc="-80" dirty="0">
                <a:solidFill>
                  <a:srgbClr val="0070C0"/>
                </a:solidFill>
                <a:latin typeface="+mn-ea"/>
                <a:cs typeface="Malgun Gothic"/>
              </a:rPr>
              <a:t>■ 파일 쓰기 작업</a:t>
            </a:r>
            <a:endParaRPr lang="en-US" altLang="ko-KR" b="1" spc="-80" dirty="0">
              <a:solidFill>
                <a:srgbClr val="0070C0"/>
              </a:solidFill>
              <a:latin typeface="+mn-ea"/>
              <a:cs typeface="Malgun Gothic"/>
            </a:endParaRPr>
          </a:p>
        </p:txBody>
      </p:sp>
      <p:pic>
        <p:nvPicPr>
          <p:cNvPr id="3074" name="Picture 2" descr="https://blog.kakaocdn.net/dn/Wuw2B/btqDEYRfxWp/NMKKOYifQH78xbwVO9SXtk/im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5234" y="2806539"/>
            <a:ext cx="6437483" cy="3604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15243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142675" y="344693"/>
            <a:ext cx="10262680" cy="544463"/>
          </a:xfrm>
          <a:prstGeom prst="rect">
            <a:avLst/>
          </a:prstGeom>
        </p:spPr>
        <p:txBody>
          <a:bodyPr lIns="91438" tIns="45719" rIns="91438" bIns="45719"/>
          <a:lstStyle>
            <a:lvl1pPr algn="l" defTabSz="68644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HDFS - </a:t>
            </a:r>
            <a:r>
              <a:rPr lang="en-US" altLang="ko-KR" sz="3600" dirty="0" err="1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DataNode</a:t>
            </a:r>
            <a:endParaRPr lang="en-US" altLang="ko-KR" sz="3600" dirty="0">
              <a:solidFill>
                <a:srgbClr val="00B0F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 flipV="1">
            <a:off x="-8873" y="330178"/>
            <a:ext cx="137033" cy="5395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3532"/>
            <a:endParaRPr lang="ko-KR" altLang="en-US" sz="800">
              <a:solidFill>
                <a:srgbClr val="0070C0"/>
              </a:solidFill>
              <a:latin typeface="KT서체 Bold" panose="020B0600000101010101" pitchFamily="50" charset="-127"/>
              <a:ea typeface="KT서체 Bold" panose="020B0600000101010101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-8872" y="6437912"/>
            <a:ext cx="1220087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hlinkClick r:id="rId3"/>
              </a:rPr>
              <a:t>https://yeomko.tistory.com/38</a:t>
            </a:r>
            <a:endParaRPr lang="ko-KR" altLang="en-US" sz="1400" dirty="0"/>
          </a:p>
        </p:txBody>
      </p:sp>
      <p:sp>
        <p:nvSpPr>
          <p:cNvPr id="5" name="직사각형 4"/>
          <p:cNvSpPr/>
          <p:nvPr/>
        </p:nvSpPr>
        <p:spPr>
          <a:xfrm>
            <a:off x="250209" y="891208"/>
            <a:ext cx="11254854" cy="10895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latin typeface="+mn-ea"/>
              </a:rPr>
              <a:t>파일의 </a:t>
            </a:r>
            <a:r>
              <a:rPr lang="ko-KR" altLang="en-US" dirty="0" err="1">
                <a:latin typeface="+mn-ea"/>
              </a:rPr>
              <a:t>컨텐츠</a:t>
            </a:r>
            <a:r>
              <a:rPr lang="ko-KR" altLang="en-US" dirty="0">
                <a:latin typeface="+mn-ea"/>
              </a:rPr>
              <a:t> 데이터는 블록 단위로 나뉘며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블록의 기본 크기는 </a:t>
            </a:r>
            <a:r>
              <a:rPr lang="en-US" altLang="ko-KR" dirty="0">
                <a:latin typeface="+mn-ea"/>
              </a:rPr>
              <a:t>128MB</a:t>
            </a:r>
            <a:r>
              <a:rPr lang="ko-KR" altLang="en-US" dirty="0">
                <a:latin typeface="+mn-ea"/>
              </a:rPr>
              <a:t>이며 최소 </a:t>
            </a:r>
            <a:r>
              <a:rPr lang="en-US" altLang="ko-KR" dirty="0">
                <a:latin typeface="+mn-ea"/>
              </a:rPr>
              <a:t>3</a:t>
            </a:r>
            <a:r>
              <a:rPr lang="ko-KR" altLang="en-US" dirty="0">
                <a:latin typeface="+mn-ea"/>
              </a:rPr>
              <a:t>개의 복사본을 생성하여 분산 저장합니다</a:t>
            </a:r>
            <a:r>
              <a:rPr lang="en-US" altLang="ko-KR" dirty="0">
                <a:latin typeface="+mn-ea"/>
              </a:rPr>
              <a:t>.</a:t>
            </a: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dirty="0" err="1">
                <a:latin typeface="+mn-ea"/>
              </a:rPr>
              <a:t>DataNode</a:t>
            </a:r>
            <a:r>
              <a:rPr lang="ko-KR" altLang="en-US" dirty="0">
                <a:latin typeface="+mn-ea"/>
              </a:rPr>
              <a:t>는 그 중 하나의 복사본을 저장하는 것입니다</a:t>
            </a:r>
            <a:r>
              <a:rPr lang="en-US" altLang="ko-KR" dirty="0">
                <a:latin typeface="+mn-ea"/>
              </a:rPr>
              <a:t>.</a:t>
            </a:r>
          </a:p>
        </p:txBody>
      </p:sp>
      <p:pic>
        <p:nvPicPr>
          <p:cNvPr id="2050" name="Picture 2" descr="https://blog.kakaocdn.net/dn/ciOUGt/btqDEZ3HoJ1/am8KOdVciFKIGl7tAqAZ81/im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319" y="1919888"/>
            <a:ext cx="11437736" cy="3935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15243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142675" y="344693"/>
            <a:ext cx="10262680" cy="544463"/>
          </a:xfrm>
          <a:prstGeom prst="rect">
            <a:avLst/>
          </a:prstGeom>
        </p:spPr>
        <p:txBody>
          <a:bodyPr lIns="91438" tIns="45719" rIns="91438" bIns="45719"/>
          <a:lstStyle>
            <a:lvl1pPr algn="l" defTabSz="68644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MapReduce</a:t>
            </a:r>
          </a:p>
        </p:txBody>
      </p:sp>
      <p:sp>
        <p:nvSpPr>
          <p:cNvPr id="3" name="직사각형 2"/>
          <p:cNvSpPr/>
          <p:nvPr/>
        </p:nvSpPr>
        <p:spPr>
          <a:xfrm flipV="1">
            <a:off x="-8873" y="330178"/>
            <a:ext cx="137033" cy="5395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3532"/>
            <a:endParaRPr lang="ko-KR" altLang="en-US" sz="800">
              <a:solidFill>
                <a:srgbClr val="0070C0"/>
              </a:solidFill>
              <a:latin typeface="KT서체 Bold" panose="020B0600000101010101" pitchFamily="50" charset="-127"/>
              <a:ea typeface="KT서체 Bold" panose="020B0600000101010101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97735" y="889727"/>
            <a:ext cx="11330637" cy="20867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dirty="0" err="1"/>
              <a:t>맵리듀스는</a:t>
            </a:r>
            <a:r>
              <a:rPr lang="ko-KR" altLang="en-US" dirty="0"/>
              <a:t> </a:t>
            </a:r>
            <a:r>
              <a:rPr lang="ko-KR" altLang="en-US" dirty="0" err="1"/>
              <a:t>구글에서</a:t>
            </a:r>
            <a:r>
              <a:rPr lang="ko-KR" altLang="en-US" dirty="0"/>
              <a:t> 대용량 데이터 처리를 분산 병렬 컴퓨팅에서 처리하기 위한 목적으로 제작하여 </a:t>
            </a:r>
            <a:endParaRPr lang="en-US" altLang="ko-KR" dirty="0"/>
          </a:p>
          <a:p>
            <a:pPr>
              <a:lnSpc>
                <a:spcPct val="120000"/>
              </a:lnSpc>
            </a:pPr>
            <a:r>
              <a:rPr lang="en-US" altLang="ko-KR" dirty="0"/>
              <a:t>    2004</a:t>
            </a:r>
            <a:r>
              <a:rPr lang="ko-KR" altLang="en-US" dirty="0"/>
              <a:t>년 발표한 소프트웨어 프레임워크입니다</a:t>
            </a:r>
            <a:r>
              <a:rPr lang="en-US" altLang="ko-KR" dirty="0"/>
              <a:t>.</a:t>
            </a: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dirty="0"/>
              <a:t>이 프레임워크는 </a:t>
            </a:r>
            <a:r>
              <a:rPr lang="ko-KR" altLang="en-US" dirty="0" err="1"/>
              <a:t>페타바이트</a:t>
            </a:r>
            <a:r>
              <a:rPr lang="ko-KR" altLang="en-US" dirty="0"/>
              <a:t> 이상의 대용량 데이터를 신뢰도가 낮은 컴퓨터로 구성된 클러스터 환경에서 병렬 처리를 지원하기 위해서 개발되었습니다</a:t>
            </a:r>
            <a:r>
              <a:rPr lang="en-US" altLang="ko-KR" dirty="0"/>
              <a:t>.</a:t>
            </a: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dirty="0"/>
              <a:t>이 프레임워크는 함수형 프로그래밍에서 일반적으로 사용되는 </a:t>
            </a:r>
            <a:r>
              <a:rPr lang="en-US" altLang="ko-KR" dirty="0"/>
              <a:t>Map</a:t>
            </a:r>
            <a:r>
              <a:rPr lang="ko-KR" altLang="en-US" dirty="0"/>
              <a:t>과 </a:t>
            </a:r>
            <a:r>
              <a:rPr lang="en-US" altLang="ko-KR" dirty="0"/>
              <a:t>Reduce</a:t>
            </a:r>
            <a:r>
              <a:rPr lang="ko-KR" altLang="en-US" dirty="0"/>
              <a:t>라는 함수 기반으로 주로 </a:t>
            </a:r>
            <a:endParaRPr lang="en-US" altLang="ko-KR" dirty="0"/>
          </a:p>
          <a:p>
            <a:pPr>
              <a:lnSpc>
                <a:spcPct val="120000"/>
              </a:lnSpc>
            </a:pPr>
            <a:r>
              <a:rPr lang="en-US" altLang="ko-KR" dirty="0"/>
              <a:t>   </a:t>
            </a:r>
            <a:r>
              <a:rPr lang="ko-KR" altLang="en-US" dirty="0"/>
              <a:t>구성됩니다</a:t>
            </a:r>
            <a:r>
              <a:rPr lang="en-US" altLang="ko-KR" dirty="0"/>
              <a:t>.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3617" y="2778332"/>
            <a:ext cx="7400925" cy="3695700"/>
          </a:xfrm>
          <a:prstGeom prst="rect">
            <a:avLst/>
          </a:prstGeom>
          <a:noFill/>
          <a:ln w="9525">
            <a:solidFill>
              <a:schemeClr val="accent5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15533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142675" y="344693"/>
            <a:ext cx="10262680" cy="544463"/>
          </a:xfrm>
          <a:prstGeom prst="rect">
            <a:avLst/>
          </a:prstGeom>
        </p:spPr>
        <p:txBody>
          <a:bodyPr lIns="91438" tIns="45719" rIns="91438" bIns="45719"/>
          <a:lstStyle>
            <a:lvl1pPr algn="l" defTabSz="68644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MapReduce</a:t>
            </a:r>
          </a:p>
        </p:txBody>
      </p:sp>
      <p:sp>
        <p:nvSpPr>
          <p:cNvPr id="3" name="직사각형 2"/>
          <p:cNvSpPr/>
          <p:nvPr/>
        </p:nvSpPr>
        <p:spPr>
          <a:xfrm flipV="1">
            <a:off x="-8873" y="330178"/>
            <a:ext cx="137033" cy="5395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3532"/>
            <a:endParaRPr lang="ko-KR" altLang="en-US" sz="800">
              <a:solidFill>
                <a:srgbClr val="0070C0"/>
              </a:solidFill>
              <a:latin typeface="KT서체 Bold" panose="020B0600000101010101" pitchFamily="50" charset="-127"/>
              <a:ea typeface="KT서체 Bold" panose="020B0600000101010101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97735" y="889727"/>
            <a:ext cx="11330637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dirty="0" err="1"/>
              <a:t>맵</a:t>
            </a:r>
            <a:r>
              <a:rPr lang="ko-KR" altLang="en-US" dirty="0"/>
              <a:t> </a:t>
            </a:r>
            <a:r>
              <a:rPr lang="ko-KR" altLang="en-US" dirty="0" err="1"/>
              <a:t>리듀스는</a:t>
            </a:r>
            <a:r>
              <a:rPr lang="ko-KR" altLang="en-US" dirty="0"/>
              <a:t> </a:t>
            </a:r>
            <a:r>
              <a:rPr lang="ko-KR" altLang="en-US" dirty="0" err="1"/>
              <a:t>구글</a:t>
            </a:r>
            <a:r>
              <a:rPr lang="ko-KR" altLang="en-US" dirty="0"/>
              <a:t> 내부에서 </a:t>
            </a:r>
            <a:r>
              <a:rPr lang="ko-KR" altLang="en-US" dirty="0" err="1"/>
              <a:t>크롤링</a:t>
            </a:r>
            <a:r>
              <a:rPr lang="ko-KR" altLang="en-US" dirty="0"/>
              <a:t> 된 문서</a:t>
            </a:r>
            <a:r>
              <a:rPr lang="en-US" altLang="ko-KR" dirty="0"/>
              <a:t>, </a:t>
            </a:r>
            <a:r>
              <a:rPr lang="ko-KR" altLang="en-US" dirty="0"/>
              <a:t>로그 등 방대한 양의 </a:t>
            </a:r>
            <a:r>
              <a:rPr lang="en-US" altLang="ko-KR" dirty="0"/>
              <a:t>raw data</a:t>
            </a:r>
            <a:r>
              <a:rPr lang="ko-KR" altLang="en-US" dirty="0"/>
              <a:t>를 분석하는 과정에서 느낀 </a:t>
            </a:r>
            <a:endParaRPr lang="en-US" altLang="ko-KR" dirty="0"/>
          </a:p>
          <a:p>
            <a:pPr>
              <a:lnSpc>
                <a:spcPct val="120000"/>
              </a:lnSpc>
            </a:pPr>
            <a:r>
              <a:rPr lang="en-US" altLang="ko-KR" dirty="0"/>
              <a:t>   </a:t>
            </a:r>
            <a:r>
              <a:rPr lang="ko-KR" altLang="en-US" dirty="0"/>
              <a:t>불편함에서 출발했습니다</a:t>
            </a:r>
            <a:r>
              <a:rPr lang="en-US" altLang="ko-KR" dirty="0"/>
              <a:t>. </a:t>
            </a: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dirty="0"/>
              <a:t>프로그램 </a:t>
            </a:r>
            <a:r>
              <a:rPr lang="ko-KR" altLang="en-US" dirty="0" err="1"/>
              <a:t>로직</a:t>
            </a:r>
            <a:r>
              <a:rPr lang="ko-KR" altLang="en-US" dirty="0"/>
              <a:t> 자체는 단순한데 입력 데이터의 크기가 워낙 커서 연산을 하나의 물리 </a:t>
            </a:r>
            <a:r>
              <a:rPr lang="ko-KR" altLang="en-US" dirty="0" err="1"/>
              <a:t>머신에서</a:t>
            </a:r>
            <a:r>
              <a:rPr lang="ko-KR" altLang="en-US" dirty="0"/>
              <a:t> 수행할 수가 없었습니다</a:t>
            </a:r>
            <a:r>
              <a:rPr lang="en-US" altLang="ko-KR" dirty="0"/>
              <a:t>. </a:t>
            </a: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dirty="0"/>
              <a:t>거대한 인풋 데이터를 쪼개어 수많은 </a:t>
            </a:r>
            <a:r>
              <a:rPr lang="ko-KR" altLang="en-US" dirty="0" err="1"/>
              <a:t>머신들에게</a:t>
            </a:r>
            <a:r>
              <a:rPr lang="ko-KR" altLang="en-US" dirty="0"/>
              <a:t> 분산시켜서 </a:t>
            </a:r>
            <a:r>
              <a:rPr lang="ko-KR" altLang="en-US" dirty="0" err="1"/>
              <a:t>로직을</a:t>
            </a:r>
            <a:r>
              <a:rPr lang="ko-KR" altLang="en-US" dirty="0"/>
              <a:t> 수행한 다음 결과를 하나로 합치자는 것이 핵심 아이디어 입니다</a:t>
            </a:r>
            <a:r>
              <a:rPr lang="en-US" altLang="ko-KR" dirty="0"/>
              <a:t>.</a:t>
            </a: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dirty="0"/>
              <a:t>MapReduce </a:t>
            </a:r>
            <a:r>
              <a:rPr lang="ko-KR" altLang="en-US" dirty="0"/>
              <a:t>프레임워크에서 개발자가 코드를 작성하는 부분은 </a:t>
            </a:r>
            <a:r>
              <a:rPr lang="en-US" altLang="ko-KR" dirty="0"/>
              <a:t>map</a:t>
            </a:r>
            <a:r>
              <a:rPr lang="ko-KR" altLang="en-US" dirty="0"/>
              <a:t>과 </a:t>
            </a:r>
            <a:r>
              <a:rPr lang="en-US" altLang="ko-KR" dirty="0"/>
              <a:t>reduce </a:t>
            </a:r>
            <a:r>
              <a:rPr lang="ko-KR" altLang="en-US" dirty="0"/>
              <a:t>두 가지 함수입니다</a:t>
            </a:r>
            <a:r>
              <a:rPr lang="en-US" altLang="ko-KR" dirty="0"/>
              <a:t>. </a:t>
            </a: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dirty="0"/>
              <a:t>map</a:t>
            </a:r>
            <a:r>
              <a:rPr lang="ko-KR" altLang="en-US" dirty="0"/>
              <a:t>은 전체 데이터를 쪼갠 </a:t>
            </a:r>
            <a:r>
              <a:rPr lang="ko-KR" altLang="en-US" dirty="0" err="1"/>
              <a:t>청크에</a:t>
            </a:r>
            <a:r>
              <a:rPr lang="ko-KR" altLang="en-US" dirty="0"/>
              <a:t> 대해서 실제로 수행할 </a:t>
            </a:r>
            <a:r>
              <a:rPr lang="ko-KR" altLang="en-US" dirty="0" err="1"/>
              <a:t>로직입니다</a:t>
            </a:r>
            <a:r>
              <a:rPr lang="en-US" altLang="ko-KR" dirty="0"/>
              <a:t>. </a:t>
            </a: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dirty="0"/>
              <a:t>reduce</a:t>
            </a:r>
            <a:r>
              <a:rPr lang="ko-KR" altLang="en-US" dirty="0"/>
              <a:t>는 분산되어 처리된 결과 값들을 다시 하나로 합쳐주는 과정이며</a:t>
            </a:r>
            <a:r>
              <a:rPr lang="en-US" altLang="ko-KR" dirty="0"/>
              <a:t>, </a:t>
            </a:r>
            <a:r>
              <a:rPr lang="ko-KR" altLang="en-US" dirty="0"/>
              <a:t>이 역시 분산된 </a:t>
            </a:r>
            <a:r>
              <a:rPr lang="ko-KR" altLang="en-US" dirty="0" err="1"/>
              <a:t>머신들에서</a:t>
            </a:r>
            <a:r>
              <a:rPr lang="ko-KR" altLang="en-US" dirty="0"/>
              <a:t> 병렬적으로 수행됩니다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29" name="직사각형 28"/>
          <p:cNvSpPr/>
          <p:nvPr/>
        </p:nvSpPr>
        <p:spPr>
          <a:xfrm>
            <a:off x="-8872" y="6437912"/>
            <a:ext cx="1220087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hlinkClick r:id="rId3"/>
              </a:rPr>
              <a:t>https://yeomko.tistory.com/31</a:t>
            </a:r>
            <a:endParaRPr lang="ko-KR" altLang="en-US" sz="1400" dirty="0"/>
          </a:p>
        </p:txBody>
      </p:sp>
      <p:sp>
        <p:nvSpPr>
          <p:cNvPr id="30" name="직사각형 29"/>
          <p:cNvSpPr/>
          <p:nvPr/>
        </p:nvSpPr>
        <p:spPr>
          <a:xfrm>
            <a:off x="331616" y="4832150"/>
            <a:ext cx="11036967" cy="14219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20000"/>
              </a:lnSpc>
              <a:buAutoNum type="arabicPeriod"/>
            </a:pPr>
            <a:r>
              <a:rPr lang="ko-KR" altLang="en-US" dirty="0"/>
              <a:t>쪼개기</a:t>
            </a:r>
            <a:r>
              <a:rPr lang="en-US" altLang="ko-KR" dirty="0"/>
              <a:t>(Split): </a:t>
            </a:r>
            <a:r>
              <a:rPr lang="ko-KR" altLang="en-US" dirty="0"/>
              <a:t>크기가 큰 인풋 파일을 작은 단위의 </a:t>
            </a:r>
            <a:r>
              <a:rPr lang="ko-KR" altLang="en-US" dirty="0" err="1"/>
              <a:t>청크들로</a:t>
            </a:r>
            <a:r>
              <a:rPr lang="ko-KR" altLang="en-US" dirty="0"/>
              <a:t> 나누어 분산 파일 시스템</a:t>
            </a:r>
            <a:r>
              <a:rPr lang="en-US" altLang="ko-KR" dirty="0"/>
              <a:t>(ex. HDFS)</a:t>
            </a:r>
            <a:r>
              <a:rPr lang="ko-KR" altLang="en-US" dirty="0"/>
              <a:t>에 </a:t>
            </a:r>
            <a:endParaRPr lang="en-US" altLang="ko-KR" dirty="0"/>
          </a:p>
          <a:p>
            <a:pPr>
              <a:lnSpc>
                <a:spcPct val="120000"/>
              </a:lnSpc>
            </a:pPr>
            <a:r>
              <a:rPr lang="en-US" altLang="ko-KR" dirty="0"/>
              <a:t>    </a:t>
            </a:r>
            <a:r>
              <a:rPr lang="ko-KR" altLang="en-US" dirty="0"/>
              <a:t>저장합니다</a:t>
            </a:r>
            <a:r>
              <a:rPr lang="en-US" altLang="ko-KR" dirty="0"/>
              <a:t>.</a:t>
            </a:r>
          </a:p>
          <a:p>
            <a:pPr>
              <a:lnSpc>
                <a:spcPct val="120000"/>
              </a:lnSpc>
            </a:pPr>
            <a:r>
              <a:rPr lang="en-US" altLang="ko-KR" dirty="0"/>
              <a:t>2. </a:t>
            </a:r>
            <a:r>
              <a:rPr lang="ko-KR" altLang="en-US" dirty="0"/>
              <a:t>데이터 처리하기</a:t>
            </a:r>
            <a:r>
              <a:rPr lang="en-US" altLang="ko-KR" dirty="0"/>
              <a:t>(Map): </a:t>
            </a:r>
            <a:r>
              <a:rPr lang="ko-KR" altLang="en-US" dirty="0"/>
              <a:t>잘게 쪼개어진 파일을 인풋으로 받아서 데이터를 분석하는 </a:t>
            </a:r>
            <a:r>
              <a:rPr lang="ko-KR" altLang="en-US" dirty="0" err="1"/>
              <a:t>로직을</a:t>
            </a:r>
            <a:r>
              <a:rPr lang="ko-KR" altLang="en-US" dirty="0"/>
              <a:t> 수행합니다</a:t>
            </a:r>
            <a:r>
              <a:rPr lang="en-US" altLang="ko-KR" dirty="0"/>
              <a:t>.</a:t>
            </a:r>
          </a:p>
          <a:p>
            <a:pPr>
              <a:lnSpc>
                <a:spcPct val="120000"/>
              </a:lnSpc>
            </a:pPr>
            <a:r>
              <a:rPr lang="en-US" altLang="ko-KR" dirty="0"/>
              <a:t>3. </a:t>
            </a:r>
            <a:r>
              <a:rPr lang="ko-KR" altLang="en-US" dirty="0"/>
              <a:t>처리된 데이터 합치기</a:t>
            </a:r>
            <a:r>
              <a:rPr lang="en-US" altLang="ko-KR" dirty="0"/>
              <a:t>(Reduce): </a:t>
            </a:r>
            <a:r>
              <a:rPr lang="ko-KR" altLang="en-US" dirty="0"/>
              <a:t>처리된 데이터를 다시 합칩니다</a:t>
            </a:r>
            <a:r>
              <a:rPr lang="en-US" altLang="ko-KR" dirty="0"/>
              <a:t>.</a:t>
            </a:r>
          </a:p>
        </p:txBody>
      </p:sp>
      <p:sp>
        <p:nvSpPr>
          <p:cNvPr id="31" name="직사각형 30"/>
          <p:cNvSpPr/>
          <p:nvPr/>
        </p:nvSpPr>
        <p:spPr>
          <a:xfrm>
            <a:off x="331617" y="4470353"/>
            <a:ext cx="2512354" cy="369330"/>
          </a:xfrm>
          <a:prstGeom prst="rect">
            <a:avLst/>
          </a:prstGeom>
        </p:spPr>
        <p:txBody>
          <a:bodyPr wrap="none" lIns="0" tIns="45719" rIns="0" bIns="45719">
            <a:spAutoFit/>
          </a:bodyPr>
          <a:lstStyle/>
          <a:p>
            <a:pPr defTabSz="914377"/>
            <a:r>
              <a:rPr lang="ko-KR" altLang="en-US" b="1" spc="-80" dirty="0">
                <a:solidFill>
                  <a:srgbClr val="0070C0"/>
                </a:solidFill>
                <a:latin typeface="+mn-ea"/>
                <a:cs typeface="Malgun Gothic"/>
              </a:rPr>
              <a:t>■ </a:t>
            </a:r>
            <a:r>
              <a:rPr lang="en-US" altLang="ko-KR" b="1" spc="-80" dirty="0">
                <a:solidFill>
                  <a:srgbClr val="0070C0"/>
                </a:solidFill>
                <a:latin typeface="+mn-ea"/>
                <a:cs typeface="Malgun Gothic"/>
              </a:rPr>
              <a:t>MapReduce </a:t>
            </a:r>
            <a:r>
              <a:rPr lang="ko-KR" altLang="en-US" b="1" spc="-80" dirty="0">
                <a:solidFill>
                  <a:srgbClr val="0070C0"/>
                </a:solidFill>
                <a:latin typeface="+mn-ea"/>
                <a:cs typeface="Malgun Gothic"/>
              </a:rPr>
              <a:t>수행 절차</a:t>
            </a:r>
            <a:endParaRPr lang="en-US" altLang="ko-KR" b="1" spc="-80" dirty="0">
              <a:solidFill>
                <a:srgbClr val="0070C0"/>
              </a:solidFill>
              <a:latin typeface="+mn-ea"/>
              <a:cs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0173110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142675" y="344693"/>
            <a:ext cx="10262680" cy="544463"/>
          </a:xfrm>
          <a:prstGeom prst="rect">
            <a:avLst/>
          </a:prstGeom>
        </p:spPr>
        <p:txBody>
          <a:bodyPr lIns="91438" tIns="45719" rIns="91438" bIns="45719"/>
          <a:lstStyle>
            <a:lvl1pPr algn="l" defTabSz="68644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MapReduce</a:t>
            </a:r>
          </a:p>
        </p:txBody>
      </p:sp>
      <p:sp>
        <p:nvSpPr>
          <p:cNvPr id="3" name="직사각형 2"/>
          <p:cNvSpPr/>
          <p:nvPr/>
        </p:nvSpPr>
        <p:spPr>
          <a:xfrm flipV="1">
            <a:off x="-8873" y="330178"/>
            <a:ext cx="137033" cy="5395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3532"/>
            <a:endParaRPr lang="ko-KR" altLang="en-US" sz="800">
              <a:solidFill>
                <a:srgbClr val="0070C0"/>
              </a:solidFill>
              <a:latin typeface="KT서체 Bold" panose="020B0600000101010101" pitchFamily="50" charset="-127"/>
              <a:ea typeface="KT서체 Bold" panose="020B0600000101010101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97735" y="889727"/>
            <a:ext cx="1187234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dirty="0"/>
              <a:t>MapReduce</a:t>
            </a:r>
            <a:r>
              <a:rPr lang="ko-KR" altLang="en-US" dirty="0"/>
              <a:t>는 </a:t>
            </a:r>
            <a:r>
              <a:rPr lang="en-US" altLang="ko-KR" dirty="0"/>
              <a:t>Computation Task</a:t>
            </a:r>
            <a:r>
              <a:rPr lang="ko-KR" altLang="en-US" dirty="0"/>
              <a:t>를 분산 된 </a:t>
            </a:r>
            <a:r>
              <a:rPr lang="ko-KR" altLang="en-US" dirty="0" err="1"/>
              <a:t>파일셋</a:t>
            </a:r>
            <a:r>
              <a:rPr lang="en-US" altLang="ko-KR" dirty="0"/>
              <a:t>(</a:t>
            </a:r>
            <a:r>
              <a:rPr lang="ko-KR" altLang="en-US" dirty="0"/>
              <a:t>예 </a:t>
            </a:r>
            <a:r>
              <a:rPr lang="en-US" altLang="ko-KR" dirty="0"/>
              <a:t>: HDFS)</a:t>
            </a:r>
            <a:r>
              <a:rPr lang="ko-KR" altLang="en-US" dirty="0"/>
              <a:t>으로 분할하는 방법입니다</a:t>
            </a:r>
            <a:r>
              <a:rPr lang="en-US" altLang="ko-KR" dirty="0"/>
              <a:t>..</a:t>
            </a: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dirty="0"/>
              <a:t>Job Tracker</a:t>
            </a:r>
            <a:r>
              <a:rPr lang="ko-KR" altLang="en-US" dirty="0"/>
              <a:t>와 여러 </a:t>
            </a:r>
            <a:r>
              <a:rPr lang="en-US" altLang="ko-KR" dirty="0"/>
              <a:t>Task Tracker</a:t>
            </a:r>
            <a:r>
              <a:rPr lang="ko-KR" altLang="en-US" dirty="0"/>
              <a:t>로 구성됩니다</a:t>
            </a:r>
            <a:r>
              <a:rPr lang="en-US" altLang="ko-KR" dirty="0"/>
              <a:t>.</a:t>
            </a: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dirty="0"/>
              <a:t>Job Tracker</a:t>
            </a:r>
            <a:r>
              <a:rPr lang="ko-KR" altLang="en-US" dirty="0"/>
              <a:t>는 </a:t>
            </a:r>
            <a:r>
              <a:rPr lang="ko-KR" altLang="en-US" dirty="0" err="1"/>
              <a:t>맵리듀스</a:t>
            </a:r>
            <a:r>
              <a:rPr lang="ko-KR" altLang="en-US" dirty="0"/>
              <a:t> </a:t>
            </a:r>
            <a:r>
              <a:rPr lang="en-US" altLang="ko-KR" dirty="0"/>
              <a:t>Job</a:t>
            </a:r>
            <a:r>
              <a:rPr lang="ko-KR" altLang="en-US" dirty="0"/>
              <a:t>이 </a:t>
            </a:r>
            <a:r>
              <a:rPr lang="ko-KR" altLang="en-US" dirty="0" err="1"/>
              <a:t>수행되는전체</a:t>
            </a:r>
            <a:r>
              <a:rPr lang="ko-KR" altLang="en-US" dirty="0"/>
              <a:t> 과정을 조정하며</a:t>
            </a:r>
            <a:r>
              <a:rPr lang="en-US" altLang="ko-KR" dirty="0"/>
              <a:t>, Job </a:t>
            </a:r>
            <a:r>
              <a:rPr lang="ko-KR" altLang="en-US" dirty="0"/>
              <a:t>에 대한 마스터</a:t>
            </a:r>
            <a:r>
              <a:rPr lang="en-US" altLang="ko-KR" dirty="0"/>
              <a:t>(Master) </a:t>
            </a:r>
            <a:r>
              <a:rPr lang="ko-KR" altLang="en-US" dirty="0"/>
              <a:t>역할 수행합니다</a:t>
            </a:r>
            <a:r>
              <a:rPr lang="en-US" altLang="ko-KR" dirty="0"/>
              <a:t>.</a:t>
            </a: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dirty="0"/>
              <a:t>Task Tracker</a:t>
            </a:r>
            <a:r>
              <a:rPr lang="ko-KR" altLang="en-US" dirty="0"/>
              <a:t>는 </a:t>
            </a:r>
            <a:r>
              <a:rPr lang="en-US" altLang="ko-KR" dirty="0"/>
              <a:t>Job </a:t>
            </a:r>
            <a:r>
              <a:rPr lang="ko-KR" altLang="en-US" dirty="0"/>
              <a:t>에 대한 분할된</a:t>
            </a:r>
            <a:r>
              <a:rPr lang="en-US" altLang="ko-KR" dirty="0"/>
              <a:t>Task </a:t>
            </a:r>
            <a:r>
              <a:rPr lang="ko-KR" altLang="en-US" dirty="0"/>
              <a:t>를 수행하며</a:t>
            </a:r>
            <a:r>
              <a:rPr lang="en-US" altLang="ko-KR" dirty="0"/>
              <a:t>, </a:t>
            </a:r>
            <a:r>
              <a:rPr lang="ko-KR" altLang="en-US" dirty="0"/>
              <a:t>실질적인 </a:t>
            </a:r>
            <a:r>
              <a:rPr lang="en-US" altLang="ko-KR" dirty="0"/>
              <a:t>Data Processing </a:t>
            </a:r>
            <a:r>
              <a:rPr lang="ko-KR" altLang="en-US" dirty="0"/>
              <a:t>의 주체입니다</a:t>
            </a:r>
            <a:r>
              <a:rPr lang="en-US" altLang="ko-KR" dirty="0"/>
              <a:t>.</a:t>
            </a: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dirty="0"/>
              <a:t>Task Tracker</a:t>
            </a:r>
            <a:r>
              <a:rPr lang="ko-KR" altLang="en-US" dirty="0"/>
              <a:t>는 </a:t>
            </a:r>
            <a:r>
              <a:rPr lang="en-US" altLang="ko-KR" dirty="0"/>
              <a:t>Task</a:t>
            </a:r>
            <a:r>
              <a:rPr lang="ko-KR" altLang="en-US" dirty="0"/>
              <a:t>에 </a:t>
            </a:r>
            <a:r>
              <a:rPr lang="en-US" altLang="ko-KR" dirty="0"/>
              <a:t>CPU</a:t>
            </a:r>
            <a:r>
              <a:rPr lang="ko-KR" altLang="en-US" dirty="0"/>
              <a:t>와 메모리를 할당하고 </a:t>
            </a:r>
            <a:r>
              <a:rPr lang="en-US" altLang="ko-KR" dirty="0"/>
              <a:t>Worker </a:t>
            </a:r>
            <a:r>
              <a:rPr lang="ko-KR" altLang="en-US" dirty="0" err="1"/>
              <a:t>노드의</a:t>
            </a:r>
            <a:r>
              <a:rPr lang="ko-KR" altLang="en-US" dirty="0"/>
              <a:t> </a:t>
            </a:r>
            <a:r>
              <a:rPr lang="en-US" altLang="ko-KR" dirty="0"/>
              <a:t>Task </a:t>
            </a:r>
            <a:r>
              <a:rPr lang="ko-KR" altLang="en-US" dirty="0"/>
              <a:t>들을 모니터링 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cxnSp>
        <p:nvCxnSpPr>
          <p:cNvPr id="5" name="Google Shape;374;p38"/>
          <p:cNvCxnSpPr/>
          <p:nvPr/>
        </p:nvCxnSpPr>
        <p:spPr>
          <a:xfrm>
            <a:off x="6072679" y="4239670"/>
            <a:ext cx="0" cy="4224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Google Shape;375;p38"/>
          <p:cNvCxnSpPr/>
          <p:nvPr/>
        </p:nvCxnSpPr>
        <p:spPr>
          <a:xfrm>
            <a:off x="2898436" y="4662070"/>
            <a:ext cx="6430294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Google Shape;376;p38"/>
          <p:cNvCxnSpPr/>
          <p:nvPr/>
        </p:nvCxnSpPr>
        <p:spPr>
          <a:xfrm>
            <a:off x="2921208" y="4662247"/>
            <a:ext cx="0" cy="4224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Google Shape;377;p38"/>
          <p:cNvCxnSpPr/>
          <p:nvPr/>
        </p:nvCxnSpPr>
        <p:spPr>
          <a:xfrm>
            <a:off x="6072679" y="4662387"/>
            <a:ext cx="0" cy="4224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" name="Google Shape;378;p38"/>
          <p:cNvCxnSpPr/>
          <p:nvPr/>
        </p:nvCxnSpPr>
        <p:spPr>
          <a:xfrm>
            <a:off x="9282206" y="4662387"/>
            <a:ext cx="0" cy="4224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" name="Google Shape;255;p35"/>
          <p:cNvSpPr/>
          <p:nvPr/>
        </p:nvSpPr>
        <p:spPr>
          <a:xfrm>
            <a:off x="4876199" y="2774861"/>
            <a:ext cx="2544263" cy="1476800"/>
          </a:xfrm>
          <a:prstGeom prst="rect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97" tIns="121897" rIns="121897" bIns="121897" anchor="ctr" anchorCtr="0">
            <a:noAutofit/>
          </a:bodyPr>
          <a:lstStyle/>
          <a:p>
            <a:endParaRPr/>
          </a:p>
        </p:txBody>
      </p:sp>
      <p:sp>
        <p:nvSpPr>
          <p:cNvPr id="39" name="Google Shape;256;p35"/>
          <p:cNvSpPr/>
          <p:nvPr/>
        </p:nvSpPr>
        <p:spPr>
          <a:xfrm>
            <a:off x="5067168" y="2904868"/>
            <a:ext cx="2117093" cy="6373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97" tIns="121897" rIns="121897" bIns="121897" anchor="ctr" anchorCtr="0">
            <a:noAutofit/>
          </a:bodyPr>
          <a:lstStyle/>
          <a:p>
            <a:pPr algn="ctr"/>
            <a:r>
              <a:rPr lang="en-US" altLang="ko-KR" dirty="0"/>
              <a:t>Job Tracker</a:t>
            </a:r>
          </a:p>
        </p:txBody>
      </p:sp>
      <p:sp>
        <p:nvSpPr>
          <p:cNvPr id="40" name="Google Shape;278;p35"/>
          <p:cNvSpPr/>
          <p:nvPr/>
        </p:nvSpPr>
        <p:spPr>
          <a:xfrm>
            <a:off x="5067169" y="3629977"/>
            <a:ext cx="1013706" cy="500000"/>
          </a:xfrm>
          <a:prstGeom prst="roundRect">
            <a:avLst>
              <a:gd name="adj" fmla="val 16667"/>
            </a:avLst>
          </a:prstGeom>
          <a:solidFill>
            <a:srgbClr val="FF66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97" tIns="121897" rIns="121897" bIns="121897" anchor="ctr" anchorCtr="0">
            <a:noAutofit/>
          </a:bodyPr>
          <a:lstStyle/>
          <a:p>
            <a:pPr algn="ctr"/>
            <a:r>
              <a:rPr lang="en-US" altLang="ko-KR" dirty="0">
                <a:solidFill>
                  <a:srgbClr val="EFEFEF"/>
                </a:solidFill>
              </a:rPr>
              <a:t>CPU</a:t>
            </a:r>
          </a:p>
        </p:txBody>
      </p:sp>
      <p:sp>
        <p:nvSpPr>
          <p:cNvPr id="41" name="Google Shape;280;p35"/>
          <p:cNvSpPr/>
          <p:nvPr/>
        </p:nvSpPr>
        <p:spPr>
          <a:xfrm>
            <a:off x="6170556" y="3629977"/>
            <a:ext cx="1013706" cy="500000"/>
          </a:xfrm>
          <a:prstGeom prst="roundRect">
            <a:avLst>
              <a:gd name="adj" fmla="val 16667"/>
            </a:avLst>
          </a:prstGeom>
          <a:solidFill>
            <a:srgbClr val="00B0F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97" tIns="121897" rIns="121897" bIns="121897" anchor="ctr" anchorCtr="0">
            <a:noAutofit/>
          </a:bodyPr>
          <a:lstStyle/>
          <a:p>
            <a:pPr algn="ctr"/>
            <a:r>
              <a:rPr lang="en-US" altLang="ko-KR" dirty="0">
                <a:solidFill>
                  <a:srgbClr val="EFEFEF"/>
                </a:solidFill>
              </a:rPr>
              <a:t>RAM</a:t>
            </a:r>
          </a:p>
        </p:txBody>
      </p:sp>
      <p:grpSp>
        <p:nvGrpSpPr>
          <p:cNvPr id="54" name="그룹 53"/>
          <p:cNvGrpSpPr/>
          <p:nvPr/>
        </p:nvGrpSpPr>
        <p:grpSpPr>
          <a:xfrm>
            <a:off x="1626305" y="5077230"/>
            <a:ext cx="2544263" cy="1476800"/>
            <a:chOff x="4528199" y="4481781"/>
            <a:chExt cx="2544263" cy="1476800"/>
          </a:xfrm>
        </p:grpSpPr>
        <p:sp>
          <p:nvSpPr>
            <p:cNvPr id="50" name="Google Shape;255;p35"/>
            <p:cNvSpPr/>
            <p:nvPr/>
          </p:nvSpPr>
          <p:spPr>
            <a:xfrm>
              <a:off x="4528199" y="4481781"/>
              <a:ext cx="2544263" cy="1476800"/>
            </a:xfrm>
            <a:prstGeom prst="rect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897" tIns="121897" rIns="121897" bIns="121897" anchor="ctr" anchorCtr="0">
              <a:noAutofit/>
            </a:bodyPr>
            <a:lstStyle/>
            <a:p>
              <a:endParaRPr/>
            </a:p>
          </p:txBody>
        </p:sp>
        <p:sp>
          <p:nvSpPr>
            <p:cNvPr id="51" name="Google Shape;256;p35"/>
            <p:cNvSpPr/>
            <p:nvPr/>
          </p:nvSpPr>
          <p:spPr>
            <a:xfrm>
              <a:off x="4719168" y="4611788"/>
              <a:ext cx="2117093" cy="637300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897" tIns="121897" rIns="121897" bIns="121897" anchor="ctr" anchorCtr="0">
              <a:noAutofit/>
            </a:bodyPr>
            <a:lstStyle/>
            <a:p>
              <a:pPr algn="ctr"/>
              <a:r>
                <a:rPr lang="en-US" altLang="ko-KR" dirty="0"/>
                <a:t>Task Tracker</a:t>
              </a:r>
            </a:p>
          </p:txBody>
        </p:sp>
        <p:sp>
          <p:nvSpPr>
            <p:cNvPr id="52" name="Google Shape;278;p35"/>
            <p:cNvSpPr/>
            <p:nvPr/>
          </p:nvSpPr>
          <p:spPr>
            <a:xfrm>
              <a:off x="4719169" y="5336897"/>
              <a:ext cx="1013706" cy="500000"/>
            </a:xfrm>
            <a:prstGeom prst="roundRect">
              <a:avLst>
                <a:gd name="adj" fmla="val 16667"/>
              </a:avLst>
            </a:prstGeom>
            <a:solidFill>
              <a:srgbClr val="FF66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897" tIns="121897" rIns="121897" bIns="121897" anchor="ctr" anchorCtr="0">
              <a:noAutofit/>
            </a:bodyPr>
            <a:lstStyle/>
            <a:p>
              <a:pPr algn="ctr"/>
              <a:r>
                <a:rPr lang="en-US" altLang="ko-KR" dirty="0">
                  <a:solidFill>
                    <a:srgbClr val="EFEFEF"/>
                  </a:solidFill>
                </a:rPr>
                <a:t>CPU</a:t>
              </a:r>
            </a:p>
          </p:txBody>
        </p:sp>
        <p:sp>
          <p:nvSpPr>
            <p:cNvPr id="53" name="Google Shape;280;p35"/>
            <p:cNvSpPr/>
            <p:nvPr/>
          </p:nvSpPr>
          <p:spPr>
            <a:xfrm>
              <a:off x="5822556" y="5336897"/>
              <a:ext cx="1013706" cy="500000"/>
            </a:xfrm>
            <a:prstGeom prst="roundRect">
              <a:avLst>
                <a:gd name="adj" fmla="val 16667"/>
              </a:avLst>
            </a:prstGeom>
            <a:solidFill>
              <a:srgbClr val="00B0F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897" tIns="121897" rIns="121897" bIns="121897" anchor="ctr" anchorCtr="0">
              <a:noAutofit/>
            </a:bodyPr>
            <a:lstStyle/>
            <a:p>
              <a:pPr algn="ctr"/>
              <a:r>
                <a:rPr lang="en-US" altLang="ko-KR" dirty="0">
                  <a:solidFill>
                    <a:srgbClr val="EFEFEF"/>
                  </a:solidFill>
                </a:rPr>
                <a:t>RAM</a:t>
              </a:r>
            </a:p>
          </p:txBody>
        </p:sp>
      </p:grpSp>
      <p:grpSp>
        <p:nvGrpSpPr>
          <p:cNvPr id="56" name="그룹 55"/>
          <p:cNvGrpSpPr/>
          <p:nvPr/>
        </p:nvGrpSpPr>
        <p:grpSpPr>
          <a:xfrm>
            <a:off x="4830339" y="5077230"/>
            <a:ext cx="2544263" cy="1476800"/>
            <a:chOff x="4528199" y="4481781"/>
            <a:chExt cx="2544263" cy="1476800"/>
          </a:xfrm>
        </p:grpSpPr>
        <p:sp>
          <p:nvSpPr>
            <p:cNvPr id="57" name="Google Shape;255;p35"/>
            <p:cNvSpPr/>
            <p:nvPr/>
          </p:nvSpPr>
          <p:spPr>
            <a:xfrm>
              <a:off x="4528199" y="4481781"/>
              <a:ext cx="2544263" cy="1476800"/>
            </a:xfrm>
            <a:prstGeom prst="rect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897" tIns="121897" rIns="121897" bIns="121897" anchor="ctr" anchorCtr="0">
              <a:noAutofit/>
            </a:bodyPr>
            <a:lstStyle/>
            <a:p>
              <a:endParaRPr/>
            </a:p>
          </p:txBody>
        </p:sp>
        <p:sp>
          <p:nvSpPr>
            <p:cNvPr id="58" name="Google Shape;256;p35"/>
            <p:cNvSpPr/>
            <p:nvPr/>
          </p:nvSpPr>
          <p:spPr>
            <a:xfrm>
              <a:off x="4719168" y="4611788"/>
              <a:ext cx="2117093" cy="637300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897" tIns="121897" rIns="121897" bIns="121897" anchor="ctr" anchorCtr="0">
              <a:noAutofit/>
            </a:bodyPr>
            <a:lstStyle/>
            <a:p>
              <a:pPr algn="ctr"/>
              <a:r>
                <a:rPr lang="en-US" altLang="ko-KR" dirty="0"/>
                <a:t>Task Tracker</a:t>
              </a:r>
            </a:p>
          </p:txBody>
        </p:sp>
        <p:sp>
          <p:nvSpPr>
            <p:cNvPr id="59" name="Google Shape;278;p35"/>
            <p:cNvSpPr/>
            <p:nvPr/>
          </p:nvSpPr>
          <p:spPr>
            <a:xfrm>
              <a:off x="4719169" y="5336897"/>
              <a:ext cx="1013706" cy="500000"/>
            </a:xfrm>
            <a:prstGeom prst="roundRect">
              <a:avLst>
                <a:gd name="adj" fmla="val 16667"/>
              </a:avLst>
            </a:prstGeom>
            <a:solidFill>
              <a:srgbClr val="FF66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897" tIns="121897" rIns="121897" bIns="121897" anchor="ctr" anchorCtr="0">
              <a:noAutofit/>
            </a:bodyPr>
            <a:lstStyle/>
            <a:p>
              <a:pPr algn="ctr"/>
              <a:r>
                <a:rPr lang="en-US" altLang="ko-KR" dirty="0">
                  <a:solidFill>
                    <a:srgbClr val="EFEFEF"/>
                  </a:solidFill>
                </a:rPr>
                <a:t>CPU</a:t>
              </a:r>
            </a:p>
          </p:txBody>
        </p:sp>
        <p:sp>
          <p:nvSpPr>
            <p:cNvPr id="60" name="Google Shape;280;p35"/>
            <p:cNvSpPr/>
            <p:nvPr/>
          </p:nvSpPr>
          <p:spPr>
            <a:xfrm>
              <a:off x="5822556" y="5336897"/>
              <a:ext cx="1013706" cy="500000"/>
            </a:xfrm>
            <a:prstGeom prst="roundRect">
              <a:avLst>
                <a:gd name="adj" fmla="val 16667"/>
              </a:avLst>
            </a:prstGeom>
            <a:solidFill>
              <a:srgbClr val="00B0F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897" tIns="121897" rIns="121897" bIns="121897" anchor="ctr" anchorCtr="0">
              <a:noAutofit/>
            </a:bodyPr>
            <a:lstStyle/>
            <a:p>
              <a:pPr algn="ctr"/>
              <a:r>
                <a:rPr lang="en-US" altLang="ko-KR" dirty="0">
                  <a:solidFill>
                    <a:srgbClr val="EFEFEF"/>
                  </a:solidFill>
                </a:rPr>
                <a:t>RAM</a:t>
              </a:r>
            </a:p>
          </p:txBody>
        </p:sp>
      </p:grpSp>
      <p:grpSp>
        <p:nvGrpSpPr>
          <p:cNvPr id="61" name="그룹 60"/>
          <p:cNvGrpSpPr/>
          <p:nvPr/>
        </p:nvGrpSpPr>
        <p:grpSpPr>
          <a:xfrm>
            <a:off x="8034373" y="5077230"/>
            <a:ext cx="2544263" cy="1476800"/>
            <a:chOff x="4528199" y="4481781"/>
            <a:chExt cx="2544263" cy="1476800"/>
          </a:xfrm>
        </p:grpSpPr>
        <p:sp>
          <p:nvSpPr>
            <p:cNvPr id="62" name="Google Shape;255;p35"/>
            <p:cNvSpPr/>
            <p:nvPr/>
          </p:nvSpPr>
          <p:spPr>
            <a:xfrm>
              <a:off x="4528199" y="4481781"/>
              <a:ext cx="2544263" cy="1476800"/>
            </a:xfrm>
            <a:prstGeom prst="rect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897" tIns="121897" rIns="121897" bIns="121897" anchor="ctr" anchorCtr="0">
              <a:noAutofit/>
            </a:bodyPr>
            <a:lstStyle/>
            <a:p>
              <a:endParaRPr/>
            </a:p>
          </p:txBody>
        </p:sp>
        <p:sp>
          <p:nvSpPr>
            <p:cNvPr id="63" name="Google Shape;256;p35"/>
            <p:cNvSpPr/>
            <p:nvPr/>
          </p:nvSpPr>
          <p:spPr>
            <a:xfrm>
              <a:off x="4719168" y="4611788"/>
              <a:ext cx="2117093" cy="637300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897" tIns="121897" rIns="121897" bIns="121897" anchor="ctr" anchorCtr="0">
              <a:noAutofit/>
            </a:bodyPr>
            <a:lstStyle/>
            <a:p>
              <a:pPr algn="ctr"/>
              <a:r>
                <a:rPr lang="en-US" altLang="ko-KR" dirty="0"/>
                <a:t>Task Tracker</a:t>
              </a:r>
            </a:p>
          </p:txBody>
        </p:sp>
        <p:sp>
          <p:nvSpPr>
            <p:cNvPr id="64" name="Google Shape;278;p35"/>
            <p:cNvSpPr/>
            <p:nvPr/>
          </p:nvSpPr>
          <p:spPr>
            <a:xfrm>
              <a:off x="4719169" y="5336897"/>
              <a:ext cx="1013706" cy="500000"/>
            </a:xfrm>
            <a:prstGeom prst="roundRect">
              <a:avLst>
                <a:gd name="adj" fmla="val 16667"/>
              </a:avLst>
            </a:prstGeom>
            <a:solidFill>
              <a:srgbClr val="FF66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897" tIns="121897" rIns="121897" bIns="121897" anchor="ctr" anchorCtr="0">
              <a:noAutofit/>
            </a:bodyPr>
            <a:lstStyle/>
            <a:p>
              <a:pPr algn="ctr"/>
              <a:r>
                <a:rPr lang="en-US" altLang="ko-KR" dirty="0">
                  <a:solidFill>
                    <a:srgbClr val="EFEFEF"/>
                  </a:solidFill>
                </a:rPr>
                <a:t>CPU</a:t>
              </a:r>
            </a:p>
          </p:txBody>
        </p:sp>
        <p:sp>
          <p:nvSpPr>
            <p:cNvPr id="65" name="Google Shape;280;p35"/>
            <p:cNvSpPr/>
            <p:nvPr/>
          </p:nvSpPr>
          <p:spPr>
            <a:xfrm>
              <a:off x="5822556" y="5336897"/>
              <a:ext cx="1013706" cy="500000"/>
            </a:xfrm>
            <a:prstGeom prst="roundRect">
              <a:avLst>
                <a:gd name="adj" fmla="val 16667"/>
              </a:avLst>
            </a:prstGeom>
            <a:solidFill>
              <a:srgbClr val="00B0F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897" tIns="121897" rIns="121897" bIns="121897" anchor="ctr" anchorCtr="0">
              <a:noAutofit/>
            </a:bodyPr>
            <a:lstStyle/>
            <a:p>
              <a:pPr algn="ctr"/>
              <a:r>
                <a:rPr lang="en-US" altLang="ko-KR" dirty="0">
                  <a:solidFill>
                    <a:srgbClr val="EFEFEF"/>
                  </a:solidFill>
                </a:rPr>
                <a:t>RAM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598322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142675" y="344693"/>
            <a:ext cx="10262680" cy="544463"/>
          </a:xfrm>
          <a:prstGeom prst="rect">
            <a:avLst/>
          </a:prstGeom>
        </p:spPr>
        <p:txBody>
          <a:bodyPr lIns="91438" tIns="45719" rIns="91438" bIns="45719"/>
          <a:lstStyle>
            <a:lvl1pPr algn="l" defTabSz="68644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MapReduce</a:t>
            </a:r>
          </a:p>
        </p:txBody>
      </p:sp>
      <p:sp>
        <p:nvSpPr>
          <p:cNvPr id="3" name="직사각형 2"/>
          <p:cNvSpPr/>
          <p:nvPr/>
        </p:nvSpPr>
        <p:spPr>
          <a:xfrm flipV="1">
            <a:off x="-8873" y="330178"/>
            <a:ext cx="137033" cy="5395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3532"/>
            <a:endParaRPr lang="ko-KR" altLang="en-US" sz="800">
              <a:solidFill>
                <a:srgbClr val="0070C0"/>
              </a:solidFill>
              <a:latin typeface="KT서체 Bold" panose="020B0600000101010101" pitchFamily="50" charset="-127"/>
              <a:ea typeface="KT서체 Bold" panose="020B0600000101010101" pitchFamily="50" charset="-127"/>
            </a:endParaRPr>
          </a:p>
        </p:txBody>
      </p:sp>
      <p:pic>
        <p:nvPicPr>
          <p:cNvPr id="5122" name="Picture 2" descr="https://blog.kakaocdn.net/dn/dV6SXC/btqDp19DbDq/JqxLqaJjzYwMHuHGHAIdgK/img.png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262" y="-115379"/>
            <a:ext cx="9719458" cy="6973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48817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142675" y="344693"/>
            <a:ext cx="10262680" cy="544463"/>
          </a:xfrm>
          <a:prstGeom prst="rect">
            <a:avLst/>
          </a:prstGeom>
        </p:spPr>
        <p:txBody>
          <a:bodyPr lIns="91438" tIns="45719" rIns="91438" bIns="45719"/>
          <a:lstStyle>
            <a:lvl1pPr algn="l" defTabSz="68644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MapReduce</a:t>
            </a:r>
          </a:p>
        </p:txBody>
      </p:sp>
      <p:sp>
        <p:nvSpPr>
          <p:cNvPr id="3" name="직사각형 2"/>
          <p:cNvSpPr/>
          <p:nvPr/>
        </p:nvSpPr>
        <p:spPr>
          <a:xfrm flipV="1">
            <a:off x="-8873" y="330178"/>
            <a:ext cx="137033" cy="5395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3532"/>
            <a:endParaRPr lang="ko-KR" altLang="en-US" sz="800">
              <a:solidFill>
                <a:srgbClr val="0070C0"/>
              </a:solidFill>
              <a:latin typeface="KT서체 Bold" panose="020B0600000101010101" pitchFamily="50" charset="-127"/>
              <a:ea typeface="KT서체 Bold" panose="020B060000010101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45742" y="1096228"/>
            <a:ext cx="1070894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srgbClr val="FF3300"/>
                </a:solidFill>
              </a:rPr>
              <a:t>3</a:t>
            </a:r>
            <a:r>
              <a:rPr lang="ko-KR" altLang="en-US" b="1" dirty="0">
                <a:solidFill>
                  <a:srgbClr val="FF3300"/>
                </a:solidFill>
              </a:rPr>
              <a:t>대의 </a:t>
            </a:r>
            <a:r>
              <a:rPr lang="en-US" altLang="ko-KR" b="1" dirty="0">
                <a:solidFill>
                  <a:srgbClr val="FF3300"/>
                </a:solidFill>
              </a:rPr>
              <a:t>Mapper</a:t>
            </a:r>
            <a:r>
              <a:rPr lang="ko-KR" altLang="en-US" b="1" dirty="0">
                <a:solidFill>
                  <a:srgbClr val="FF3300"/>
                </a:solidFill>
              </a:rPr>
              <a:t>와 </a:t>
            </a:r>
            <a:r>
              <a:rPr lang="en-US" altLang="ko-KR" b="1" dirty="0">
                <a:solidFill>
                  <a:srgbClr val="FF3300"/>
                </a:solidFill>
              </a:rPr>
              <a:t>4</a:t>
            </a:r>
            <a:r>
              <a:rPr lang="ko-KR" altLang="en-US" b="1" dirty="0">
                <a:solidFill>
                  <a:srgbClr val="FF3300"/>
                </a:solidFill>
              </a:rPr>
              <a:t>대의 </a:t>
            </a:r>
            <a:r>
              <a:rPr lang="en-US" altLang="ko-KR" b="1" dirty="0">
                <a:solidFill>
                  <a:srgbClr val="FF3300"/>
                </a:solidFill>
              </a:rPr>
              <a:t>Reducer </a:t>
            </a:r>
            <a:r>
              <a:rPr lang="ko-KR" altLang="en-US" b="1" dirty="0" err="1">
                <a:solidFill>
                  <a:srgbClr val="FF3300"/>
                </a:solidFill>
              </a:rPr>
              <a:t>노드로</a:t>
            </a:r>
            <a:r>
              <a:rPr lang="ko-KR" altLang="en-US" b="1" dirty="0">
                <a:solidFill>
                  <a:srgbClr val="FF3300"/>
                </a:solidFill>
              </a:rPr>
              <a:t> 이루어진 클러스터에서 워드 </a:t>
            </a:r>
            <a:r>
              <a:rPr lang="ko-KR" altLang="en-US" b="1" dirty="0" err="1">
                <a:solidFill>
                  <a:srgbClr val="FF3300"/>
                </a:solidFill>
              </a:rPr>
              <a:t>카운팅을</a:t>
            </a:r>
            <a:r>
              <a:rPr lang="ko-KR" altLang="en-US" b="1" dirty="0">
                <a:solidFill>
                  <a:srgbClr val="FF3300"/>
                </a:solidFill>
              </a:rPr>
              <a:t> 수행하는 예시 </a:t>
            </a:r>
          </a:p>
        </p:txBody>
      </p:sp>
      <p:pic>
        <p:nvPicPr>
          <p:cNvPr id="1026" name="Picture 2" descr="https://www.oreilly.com/library/view/distributed-computing-in/9781787126992/assets/fadf32ab-b857-4d22-a334-c989b5bafdea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371" y="1465560"/>
            <a:ext cx="9274984" cy="5278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48817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/>
          <p:cNvSpPr txBox="1">
            <a:spLocks/>
          </p:cNvSpPr>
          <p:nvPr/>
        </p:nvSpPr>
        <p:spPr>
          <a:xfrm>
            <a:off x="0" y="2530381"/>
            <a:ext cx="12192000" cy="914222"/>
          </a:xfrm>
          <a:prstGeom prst="rect">
            <a:avLst/>
          </a:prstGeom>
        </p:spPr>
        <p:txBody>
          <a:bodyPr/>
          <a:lstStyle>
            <a:lvl1pPr algn="l" defTabSz="68644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6000" b="1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리눅스</a:t>
            </a:r>
            <a:r>
              <a:rPr lang="en-US" altLang="ko-KR" sz="6000" b="1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6000" b="1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우분투</a:t>
            </a:r>
            <a:r>
              <a:rPr lang="en-US" altLang="ko-KR" sz="6000" b="1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6000" b="1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가상머신</a:t>
            </a:r>
            <a:r>
              <a:rPr lang="en-US" altLang="ko-KR" sz="6000" b="1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6000" b="1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설치</a:t>
            </a:r>
            <a:endParaRPr lang="en-US" altLang="ko-KR" sz="6000" b="1" dirty="0">
              <a:solidFill>
                <a:srgbClr val="00B0F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597952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407A18F8-2B5E-24AB-BD12-225A7D8273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3724" y="1873755"/>
            <a:ext cx="3352800" cy="109537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376F058D-169C-50E2-5E35-EF66C398E2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4396" y="4046080"/>
            <a:ext cx="5495925" cy="1476375"/>
          </a:xfrm>
          <a:prstGeom prst="rect">
            <a:avLst/>
          </a:prstGeom>
        </p:spPr>
      </p:pic>
      <p:sp>
        <p:nvSpPr>
          <p:cNvPr id="2" name="제목 1"/>
          <p:cNvSpPr txBox="1">
            <a:spLocks/>
          </p:cNvSpPr>
          <p:nvPr/>
        </p:nvSpPr>
        <p:spPr>
          <a:xfrm>
            <a:off x="142675" y="344693"/>
            <a:ext cx="10262680" cy="544463"/>
          </a:xfrm>
          <a:prstGeom prst="rect">
            <a:avLst/>
          </a:prstGeom>
        </p:spPr>
        <p:txBody>
          <a:bodyPr lIns="91438" tIns="45719" rIns="91438" bIns="45719"/>
          <a:lstStyle>
            <a:lvl1pPr algn="l" defTabSz="68644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 err="1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VirtualBox</a:t>
            </a:r>
            <a:r>
              <a:rPr lang="en-US" altLang="ko-KR" sz="360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360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설치</a:t>
            </a:r>
            <a:endParaRPr lang="en-US" altLang="ko-KR" sz="3600" dirty="0">
              <a:solidFill>
                <a:srgbClr val="00B0F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 flipV="1">
            <a:off x="-8873" y="330178"/>
            <a:ext cx="137033" cy="5395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3532"/>
            <a:endParaRPr lang="ko-KR" altLang="en-US" sz="800">
              <a:solidFill>
                <a:srgbClr val="0070C0"/>
              </a:solidFill>
              <a:latin typeface="KT서체 Bold" panose="020B0600000101010101" pitchFamily="50" charset="-127"/>
              <a:ea typeface="KT서체 Bold" panose="020B0600000101010101" pitchFamily="50" charset="-127"/>
            </a:endParaRPr>
          </a:p>
        </p:txBody>
      </p:sp>
      <p:sp>
        <p:nvSpPr>
          <p:cNvPr id="32" name="모서리가 둥근 직사각형 31">
            <a:hlinkClick r:id="rId5"/>
          </p:cNvPr>
          <p:cNvSpPr/>
          <p:nvPr/>
        </p:nvSpPr>
        <p:spPr>
          <a:xfrm>
            <a:off x="331617" y="995392"/>
            <a:ext cx="5443369" cy="51282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377"/>
            <a:r>
              <a:rPr lang="en-US" altLang="ko-KR" sz="2000" b="1" dirty="0">
                <a:solidFill>
                  <a:prstClr val="white"/>
                </a:solidFill>
              </a:rPr>
              <a:t>https://www.virtualbox.org/</a:t>
            </a:r>
          </a:p>
        </p:txBody>
      </p:sp>
      <p:sp>
        <p:nvSpPr>
          <p:cNvPr id="35" name="직사각형 34"/>
          <p:cNvSpPr/>
          <p:nvPr/>
        </p:nvSpPr>
        <p:spPr>
          <a:xfrm>
            <a:off x="6214396" y="977760"/>
            <a:ext cx="5157822" cy="369330"/>
          </a:xfrm>
          <a:prstGeom prst="rect">
            <a:avLst/>
          </a:prstGeom>
        </p:spPr>
        <p:txBody>
          <a:bodyPr wrap="none" lIns="0" tIns="45719" rIns="0" bIns="45719">
            <a:spAutoFit/>
          </a:bodyPr>
          <a:lstStyle/>
          <a:p>
            <a:pPr defTabSz="914377"/>
            <a:r>
              <a:rPr lang="ko-KR" altLang="en-US" b="1" spc="-80" dirty="0">
                <a:solidFill>
                  <a:srgbClr val="0070C0"/>
                </a:solidFill>
                <a:latin typeface="+mn-ea"/>
                <a:cs typeface="Malgun Gothic"/>
              </a:rPr>
              <a:t>■ 설치방법 참고 </a:t>
            </a:r>
            <a:r>
              <a:rPr lang="en-US" altLang="ko-KR" b="1" spc="-80" dirty="0">
                <a:solidFill>
                  <a:srgbClr val="0070C0"/>
                </a:solidFill>
                <a:latin typeface="+mn-ea"/>
                <a:cs typeface="Malgun Gothic"/>
              </a:rPr>
              <a:t>: </a:t>
            </a:r>
            <a:r>
              <a:rPr lang="en-US" altLang="ko-KR" dirty="0">
                <a:hlinkClick r:id="rId6"/>
              </a:rPr>
              <a:t>https://zoosso.tistory.com/1214</a:t>
            </a:r>
            <a:endParaRPr lang="ko-KR" altLang="en-US" b="1" spc="-80" dirty="0">
              <a:solidFill>
                <a:srgbClr val="0070C0"/>
              </a:solidFill>
              <a:latin typeface="+mn-ea"/>
              <a:cs typeface="Malgun Gothic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617" y="1508216"/>
            <a:ext cx="5494250" cy="4440408"/>
          </a:xfrm>
          <a:prstGeom prst="rect">
            <a:avLst/>
          </a:prstGeom>
          <a:noFill/>
          <a:ln w="9525">
            <a:solidFill>
              <a:schemeClr val="accent5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모서리가 둥근 직사각형 12"/>
          <p:cNvSpPr/>
          <p:nvPr/>
        </p:nvSpPr>
        <p:spPr>
          <a:xfrm>
            <a:off x="6521382" y="2109287"/>
            <a:ext cx="2323614" cy="354081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6379261" y="4272222"/>
            <a:ext cx="2323614" cy="329275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모서리가 둥근 직사각형 12">
            <a:extLst>
              <a:ext uri="{FF2B5EF4-FFF2-40B4-BE49-F238E27FC236}">
                <a16:creationId xmlns:a16="http://schemas.microsoft.com/office/drawing/2014/main" id="{B13A8B2C-F5FC-F54A-B2EE-980922BF8B6D}"/>
              </a:ext>
            </a:extLst>
          </p:cNvPr>
          <p:cNvSpPr/>
          <p:nvPr/>
        </p:nvSpPr>
        <p:spPr>
          <a:xfrm>
            <a:off x="2064807" y="3977066"/>
            <a:ext cx="2959476" cy="1007889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78992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/>
          <p:cNvSpPr txBox="1">
            <a:spLocks/>
          </p:cNvSpPr>
          <p:nvPr/>
        </p:nvSpPr>
        <p:spPr>
          <a:xfrm>
            <a:off x="0" y="2530381"/>
            <a:ext cx="12192000" cy="914222"/>
          </a:xfrm>
          <a:prstGeom prst="rect">
            <a:avLst/>
          </a:prstGeom>
        </p:spPr>
        <p:txBody>
          <a:bodyPr/>
          <a:lstStyle>
            <a:lvl1pPr algn="l" defTabSz="68644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6000" b="1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Hadoop </a:t>
            </a:r>
            <a:r>
              <a:rPr lang="ko-KR" altLang="en-US" sz="6000" b="1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개요</a:t>
            </a:r>
            <a:endParaRPr lang="en-US" altLang="ko-KR" sz="6000" b="1" dirty="0">
              <a:solidFill>
                <a:srgbClr val="00B0F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260061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142675" y="344693"/>
            <a:ext cx="10262680" cy="544463"/>
          </a:xfrm>
          <a:prstGeom prst="rect">
            <a:avLst/>
          </a:prstGeom>
        </p:spPr>
        <p:txBody>
          <a:bodyPr lIns="91438" tIns="45719" rIns="91438" bIns="45719"/>
          <a:lstStyle>
            <a:lvl1pPr algn="l" defTabSz="68644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Ubuntu  </a:t>
            </a:r>
            <a:r>
              <a:rPr lang="ko-KR" altLang="en-US" sz="360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설치 </a:t>
            </a:r>
            <a:r>
              <a:rPr lang="en-US" altLang="ko-KR" sz="360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Ubuntu</a:t>
            </a:r>
            <a:r>
              <a:rPr lang="ko-KR" altLang="en-US" sz="360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360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22.04 LTS</a:t>
            </a:r>
            <a:r>
              <a:rPr lang="ko-KR" altLang="en-US" sz="360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다운로드</a:t>
            </a:r>
            <a:endParaRPr lang="en-US" altLang="ko-KR" sz="3600" dirty="0">
              <a:solidFill>
                <a:srgbClr val="00B0F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 flipV="1">
            <a:off x="-8873" y="330178"/>
            <a:ext cx="137033" cy="5395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3532"/>
            <a:endParaRPr lang="ko-KR" altLang="en-US" sz="800">
              <a:solidFill>
                <a:srgbClr val="0070C0"/>
              </a:solidFill>
              <a:latin typeface="KT서체 Bold" panose="020B0600000101010101" pitchFamily="50" charset="-127"/>
              <a:ea typeface="KT서체 Bold" panose="020B0600000101010101" pitchFamily="50" charset="-127"/>
            </a:endParaRPr>
          </a:p>
        </p:txBody>
      </p:sp>
      <p:sp>
        <p:nvSpPr>
          <p:cNvPr id="32" name="모서리가 둥근 직사각형 31">
            <a:hlinkClick r:id="rId3"/>
          </p:cNvPr>
          <p:cNvSpPr/>
          <p:nvPr/>
        </p:nvSpPr>
        <p:spPr>
          <a:xfrm>
            <a:off x="331617" y="995392"/>
            <a:ext cx="4942398" cy="51282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377"/>
            <a:r>
              <a:rPr lang="en-US" altLang="ko-KR" sz="2000" b="1" dirty="0">
                <a:solidFill>
                  <a:prstClr val="white"/>
                </a:solidFill>
              </a:rPr>
              <a:t>https://ubuntu.com/#download</a:t>
            </a: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133"/>
          <a:stretch/>
        </p:blipFill>
        <p:spPr bwMode="auto">
          <a:xfrm>
            <a:off x="331617" y="1508215"/>
            <a:ext cx="8399615" cy="5178335"/>
          </a:xfrm>
          <a:prstGeom prst="rect">
            <a:avLst/>
          </a:prstGeom>
          <a:noFill/>
          <a:ln w="9525">
            <a:solidFill>
              <a:schemeClr val="accent5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0" name="모서리가 둥근 직사각형 29"/>
          <p:cNvSpPr/>
          <p:nvPr/>
        </p:nvSpPr>
        <p:spPr>
          <a:xfrm>
            <a:off x="425883" y="4038524"/>
            <a:ext cx="977032" cy="721366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27852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4AB1EED1-5E78-1453-4C44-64B67ADC52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7243" y="1584690"/>
            <a:ext cx="4509012" cy="2220433"/>
          </a:xfrm>
          <a:prstGeom prst="rect">
            <a:avLst/>
          </a:prstGeom>
          <a:noFill/>
          <a:ln w="9525">
            <a:solidFill>
              <a:schemeClr val="accent5"/>
            </a:solidFill>
            <a:miter lim="800000"/>
            <a:headEnd/>
            <a:tailEnd/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0893194A-C304-182D-BF46-5A0735A54B9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4055"/>
          <a:stretch/>
        </p:blipFill>
        <p:spPr>
          <a:xfrm>
            <a:off x="692767" y="1995449"/>
            <a:ext cx="3897226" cy="1542022"/>
          </a:xfrm>
          <a:prstGeom prst="rect">
            <a:avLst/>
          </a:prstGeom>
          <a:noFill/>
          <a:ln w="9525">
            <a:solidFill>
              <a:schemeClr val="accent5"/>
            </a:solidFill>
            <a:miter lim="800000"/>
            <a:headEnd/>
            <a:tailEnd/>
          </a:ln>
        </p:spPr>
      </p:pic>
      <p:sp>
        <p:nvSpPr>
          <p:cNvPr id="2" name="제목 1"/>
          <p:cNvSpPr txBox="1">
            <a:spLocks/>
          </p:cNvSpPr>
          <p:nvPr/>
        </p:nvSpPr>
        <p:spPr>
          <a:xfrm>
            <a:off x="142675" y="344693"/>
            <a:ext cx="10262680" cy="544463"/>
          </a:xfrm>
          <a:prstGeom prst="rect">
            <a:avLst/>
          </a:prstGeom>
        </p:spPr>
        <p:txBody>
          <a:bodyPr lIns="91438" tIns="45719" rIns="91438" bIns="45719"/>
          <a:lstStyle>
            <a:lvl1pPr algn="l" defTabSz="68644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Ubuntu </a:t>
            </a:r>
            <a:r>
              <a:rPr lang="ko-KR" altLang="en-US" sz="360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설치 </a:t>
            </a:r>
            <a:r>
              <a:rPr lang="en-US" altLang="ko-KR" sz="360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360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새로 만들기</a:t>
            </a:r>
            <a:endParaRPr lang="en-US" altLang="ko-KR" sz="3600" dirty="0">
              <a:solidFill>
                <a:srgbClr val="00B0F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 flipV="1">
            <a:off x="-8873" y="330178"/>
            <a:ext cx="137033" cy="5395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3532"/>
            <a:endParaRPr lang="ko-KR" altLang="en-US" sz="800">
              <a:solidFill>
                <a:srgbClr val="0070C0"/>
              </a:solidFill>
              <a:latin typeface="KT서체 Bold" panose="020B0600000101010101" pitchFamily="50" charset="-127"/>
              <a:ea typeface="KT서체 Bold" panose="020B0600000101010101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653861" y="1619466"/>
            <a:ext cx="393300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/>
              <a:t>VirtualBox </a:t>
            </a:r>
            <a:r>
              <a:rPr lang="ko-KR" altLang="en-US" sz="1600" dirty="0"/>
              <a:t>관리자에서</a:t>
            </a:r>
            <a:r>
              <a:rPr lang="en-US" altLang="ko-KR" sz="1600" dirty="0"/>
              <a:t> [</a:t>
            </a:r>
            <a:r>
              <a:rPr lang="ko-KR" altLang="en-US" sz="1600" dirty="0" err="1"/>
              <a:t>새로만들기</a:t>
            </a:r>
            <a:r>
              <a:rPr lang="en-US" altLang="ko-KR" sz="1600" dirty="0"/>
              <a:t>] </a:t>
            </a:r>
            <a:r>
              <a:rPr lang="ko-KR" altLang="en-US" sz="1600" dirty="0"/>
              <a:t>클릭</a:t>
            </a:r>
          </a:p>
        </p:txBody>
      </p:sp>
      <p:sp>
        <p:nvSpPr>
          <p:cNvPr id="20" name="아래쪽 화살표 19"/>
          <p:cNvSpPr/>
          <p:nvPr/>
        </p:nvSpPr>
        <p:spPr>
          <a:xfrm rot="16200000">
            <a:off x="5101096" y="2299271"/>
            <a:ext cx="760214" cy="41437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모서리가 둥근 직사각형 32"/>
          <p:cNvSpPr/>
          <p:nvPr/>
        </p:nvSpPr>
        <p:spPr>
          <a:xfrm>
            <a:off x="3149244" y="2195781"/>
            <a:ext cx="580903" cy="469949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직사각형 69"/>
          <p:cNvSpPr/>
          <p:nvPr/>
        </p:nvSpPr>
        <p:spPr>
          <a:xfrm>
            <a:off x="6237974" y="793987"/>
            <a:ext cx="450901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/>
              <a:t>서버 이름 입력</a:t>
            </a:r>
            <a:endParaRPr lang="en-US" altLang="ko-KR" sz="1600" dirty="0"/>
          </a:p>
          <a:p>
            <a:r>
              <a:rPr lang="ko-KR" altLang="en-US" sz="1600" dirty="0"/>
              <a:t>설치 위치 선택</a:t>
            </a:r>
          </a:p>
          <a:p>
            <a:r>
              <a:rPr lang="en-US" altLang="ko-KR" sz="1600" dirty="0"/>
              <a:t>ubuntu-22.04.3-desktop-amd64.iso </a:t>
            </a:r>
            <a:r>
              <a:rPr lang="ko-KR" altLang="en-US" sz="1600" dirty="0"/>
              <a:t>선택</a:t>
            </a:r>
          </a:p>
        </p:txBody>
      </p:sp>
      <p:sp>
        <p:nvSpPr>
          <p:cNvPr id="72" name="모서리가 둥근 직사각형 71"/>
          <p:cNvSpPr/>
          <p:nvPr/>
        </p:nvSpPr>
        <p:spPr>
          <a:xfrm>
            <a:off x="7098891" y="2181686"/>
            <a:ext cx="3768580" cy="584774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391AC1E-D8AF-28CA-458B-FE7200E238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1968" y="4238117"/>
            <a:ext cx="5099775" cy="2501897"/>
          </a:xfrm>
          <a:prstGeom prst="rect">
            <a:avLst/>
          </a:prstGeom>
          <a:noFill/>
          <a:ln w="9525">
            <a:solidFill>
              <a:schemeClr val="accent5"/>
            </a:solidFill>
            <a:miter lim="800000"/>
            <a:headEnd/>
            <a:tailEnd/>
          </a:ln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BE0CB7B8-4667-925B-9638-D9112BBA83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1759" y="4259034"/>
            <a:ext cx="5086691" cy="2460062"/>
          </a:xfrm>
          <a:prstGeom prst="rect">
            <a:avLst/>
          </a:prstGeom>
          <a:noFill/>
          <a:ln w="9525">
            <a:solidFill>
              <a:schemeClr val="accent5"/>
            </a:solidFill>
            <a:miter lim="800000"/>
            <a:headEnd/>
            <a:tailEnd/>
          </a:ln>
        </p:spPr>
      </p:pic>
      <p:sp>
        <p:nvSpPr>
          <p:cNvPr id="24" name="아래쪽 화살표 19">
            <a:extLst>
              <a:ext uri="{FF2B5EF4-FFF2-40B4-BE49-F238E27FC236}">
                <a16:creationId xmlns:a16="http://schemas.microsoft.com/office/drawing/2014/main" id="{BBEAB6E8-65FB-1BBD-0066-47CDB1D9B07D}"/>
              </a:ext>
            </a:extLst>
          </p:cNvPr>
          <p:cNvSpPr/>
          <p:nvPr/>
        </p:nvSpPr>
        <p:spPr>
          <a:xfrm>
            <a:off x="8181642" y="3814432"/>
            <a:ext cx="760214" cy="41437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아래쪽 화살표 19">
            <a:extLst>
              <a:ext uri="{FF2B5EF4-FFF2-40B4-BE49-F238E27FC236}">
                <a16:creationId xmlns:a16="http://schemas.microsoft.com/office/drawing/2014/main" id="{FF823B4C-B727-E740-0427-66B08D23C200}"/>
              </a:ext>
            </a:extLst>
          </p:cNvPr>
          <p:cNvSpPr/>
          <p:nvPr/>
        </p:nvSpPr>
        <p:spPr>
          <a:xfrm rot="5571497">
            <a:off x="5631982" y="4812673"/>
            <a:ext cx="760214" cy="41437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19375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1CBDA6D9-0907-4BF7-F8FE-D1B7666509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999" y="1361188"/>
            <a:ext cx="4413887" cy="182286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B6AAD42-41B1-95FC-3A77-9E64E10B7D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4942" y="4259265"/>
            <a:ext cx="3103066" cy="2030402"/>
          </a:xfrm>
          <a:prstGeom prst="rect">
            <a:avLst/>
          </a:prstGeom>
          <a:noFill/>
          <a:ln w="9525">
            <a:solidFill>
              <a:schemeClr val="accent5"/>
            </a:solidFill>
            <a:miter lim="800000"/>
            <a:headEnd/>
            <a:tailEnd/>
          </a:ln>
        </p:spPr>
      </p:pic>
      <p:sp>
        <p:nvSpPr>
          <p:cNvPr id="2" name="제목 1"/>
          <p:cNvSpPr txBox="1">
            <a:spLocks/>
          </p:cNvSpPr>
          <p:nvPr/>
        </p:nvSpPr>
        <p:spPr>
          <a:xfrm>
            <a:off x="142675" y="344693"/>
            <a:ext cx="10262680" cy="544463"/>
          </a:xfrm>
          <a:prstGeom prst="rect">
            <a:avLst/>
          </a:prstGeom>
        </p:spPr>
        <p:txBody>
          <a:bodyPr lIns="91438" tIns="45719" rIns="91438" bIns="45719"/>
          <a:lstStyle>
            <a:lvl1pPr algn="l" defTabSz="68644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Ubuntu </a:t>
            </a:r>
            <a:r>
              <a:rPr lang="ko-KR" altLang="en-US" sz="360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설치 </a:t>
            </a:r>
            <a:r>
              <a:rPr lang="en-US" altLang="ko-KR" sz="360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360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광학 드라이브 설정</a:t>
            </a:r>
            <a:endParaRPr lang="en-US" altLang="ko-KR" sz="3600" dirty="0">
              <a:solidFill>
                <a:srgbClr val="00B0F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 flipV="1">
            <a:off x="-8873" y="330178"/>
            <a:ext cx="137033" cy="5395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3532"/>
            <a:endParaRPr lang="ko-KR" altLang="en-US" sz="800">
              <a:solidFill>
                <a:srgbClr val="0070C0"/>
              </a:solidFill>
              <a:latin typeface="KT서체 Bold" panose="020B0600000101010101" pitchFamily="50" charset="-127"/>
              <a:ea typeface="KT서체 Bold" panose="020B0600000101010101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020034" y="1002176"/>
            <a:ext cx="326563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/>
              <a:t>생성한 가상 </a:t>
            </a:r>
            <a:r>
              <a:rPr lang="ko-KR" altLang="en-US" sz="1600" dirty="0" err="1"/>
              <a:t>머신에서</a:t>
            </a:r>
            <a:r>
              <a:rPr lang="ko-KR" altLang="en-US" sz="1600" dirty="0"/>
              <a:t> </a:t>
            </a:r>
            <a:r>
              <a:rPr lang="en-US" altLang="ko-KR" sz="1600" dirty="0"/>
              <a:t>[</a:t>
            </a:r>
            <a:r>
              <a:rPr lang="ko-KR" altLang="en-US" sz="1600" dirty="0"/>
              <a:t>설정</a:t>
            </a:r>
            <a:r>
              <a:rPr lang="en-US" altLang="ko-KR" sz="1600" dirty="0"/>
              <a:t>] </a:t>
            </a:r>
            <a:r>
              <a:rPr lang="ko-KR" altLang="en-US" sz="1600" dirty="0"/>
              <a:t>클릭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638218" y="5792916"/>
            <a:ext cx="6096000" cy="107721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600" dirty="0"/>
              <a:t>① </a:t>
            </a:r>
            <a:r>
              <a:rPr lang="en-US" altLang="ko-KR" sz="1600" dirty="0"/>
              <a:t>[</a:t>
            </a:r>
            <a:r>
              <a:rPr lang="ko-KR" altLang="en-US" sz="1600" dirty="0"/>
              <a:t>저장소</a:t>
            </a:r>
            <a:r>
              <a:rPr lang="en-US" altLang="ko-KR" sz="1600" dirty="0"/>
              <a:t>] </a:t>
            </a:r>
            <a:r>
              <a:rPr lang="ko-KR" altLang="en-US" sz="1600" dirty="0"/>
              <a:t>클릭</a:t>
            </a:r>
          </a:p>
          <a:p>
            <a:r>
              <a:rPr lang="ko-KR" altLang="en-US" sz="1600" dirty="0"/>
              <a:t>② </a:t>
            </a:r>
            <a:r>
              <a:rPr lang="en-US" altLang="ko-KR" sz="1600" dirty="0"/>
              <a:t>[</a:t>
            </a:r>
            <a:r>
              <a:rPr lang="ko-KR" altLang="en-US" sz="1600" dirty="0"/>
              <a:t>비어있음</a:t>
            </a:r>
            <a:r>
              <a:rPr lang="en-US" altLang="ko-KR" sz="1600" dirty="0"/>
              <a:t>] </a:t>
            </a:r>
            <a:r>
              <a:rPr lang="ko-KR" altLang="en-US" sz="1600" dirty="0"/>
              <a:t>클릭</a:t>
            </a:r>
          </a:p>
          <a:p>
            <a:r>
              <a:rPr lang="ko-KR" altLang="en-US" sz="1600" dirty="0"/>
              <a:t>③ 아이콘 클릭</a:t>
            </a:r>
            <a:endParaRPr lang="en-US" altLang="ko-KR" sz="1600" dirty="0"/>
          </a:p>
          <a:p>
            <a:r>
              <a:rPr lang="en-US" altLang="ko-KR" sz="1600" dirty="0"/>
              <a:t>④ [</a:t>
            </a:r>
            <a:r>
              <a:rPr lang="ko-KR" altLang="en-US" sz="1600" dirty="0"/>
              <a:t>가상 광학  디스크 선택</a:t>
            </a:r>
            <a:r>
              <a:rPr lang="en-US" altLang="ko-KR" sz="1600" dirty="0"/>
              <a:t>/</a:t>
            </a:r>
            <a:r>
              <a:rPr lang="ko-KR" altLang="en-US" sz="1600" dirty="0"/>
              <a:t>만들기</a:t>
            </a:r>
            <a:r>
              <a:rPr lang="en-US" altLang="ko-KR" sz="1600" dirty="0"/>
              <a:t>...] </a:t>
            </a:r>
            <a:r>
              <a:rPr lang="ko-KR" altLang="en-US" sz="1600" dirty="0"/>
              <a:t>클릭</a:t>
            </a:r>
            <a:endParaRPr lang="en-US" altLang="ko-KR" sz="1600" dirty="0"/>
          </a:p>
        </p:txBody>
      </p:sp>
      <p:sp>
        <p:nvSpPr>
          <p:cNvPr id="8" name="직사각형 7"/>
          <p:cNvSpPr/>
          <p:nvPr/>
        </p:nvSpPr>
        <p:spPr>
          <a:xfrm>
            <a:off x="8344167" y="3674490"/>
            <a:ext cx="277191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 err="1"/>
              <a:t>다운로드한</a:t>
            </a:r>
            <a:r>
              <a:rPr lang="ko-KR" altLang="en-US" sz="1600" dirty="0"/>
              <a:t> </a:t>
            </a:r>
            <a:endParaRPr lang="en-US" altLang="ko-KR" sz="1600" dirty="0"/>
          </a:p>
          <a:p>
            <a:r>
              <a:rPr lang="en-US" altLang="ko-KR" sz="1600" dirty="0"/>
              <a:t>[</a:t>
            </a:r>
            <a:r>
              <a:rPr lang="ko-KR" altLang="en-US" sz="1600" dirty="0" err="1"/>
              <a:t>우분투</a:t>
            </a:r>
            <a:r>
              <a:rPr lang="ko-KR" altLang="en-US" sz="1600" dirty="0"/>
              <a:t> </a:t>
            </a:r>
            <a:r>
              <a:rPr lang="en-US" altLang="ko-KR" sz="1600" dirty="0"/>
              <a:t>ISO </a:t>
            </a:r>
            <a:r>
              <a:rPr lang="ko-KR" altLang="en-US" sz="1600" dirty="0"/>
              <a:t>파일 선택</a:t>
            </a:r>
            <a:r>
              <a:rPr lang="en-US" altLang="ko-KR" sz="1600" dirty="0"/>
              <a:t>] </a:t>
            </a:r>
            <a:r>
              <a:rPr lang="ko-KR" altLang="en-US" sz="1600" dirty="0"/>
              <a:t>선택</a:t>
            </a:r>
          </a:p>
        </p:txBody>
      </p:sp>
      <p:sp>
        <p:nvSpPr>
          <p:cNvPr id="21" name="아래쪽 화살표 20"/>
          <p:cNvSpPr/>
          <p:nvPr/>
        </p:nvSpPr>
        <p:spPr>
          <a:xfrm>
            <a:off x="2652853" y="3377809"/>
            <a:ext cx="760214" cy="63858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모서리가 둥근 직사각형 32"/>
          <p:cNvSpPr/>
          <p:nvPr/>
        </p:nvSpPr>
        <p:spPr>
          <a:xfrm>
            <a:off x="3032960" y="1634159"/>
            <a:ext cx="580903" cy="469949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39" name="Picture 1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476" y="4210153"/>
            <a:ext cx="5445048" cy="1455392"/>
          </a:xfrm>
          <a:prstGeom prst="rect">
            <a:avLst/>
          </a:prstGeom>
          <a:noFill/>
          <a:ln w="9525">
            <a:solidFill>
              <a:schemeClr val="accent5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9" name="Picture 1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6139" y="5068394"/>
            <a:ext cx="1860874" cy="767520"/>
          </a:xfrm>
          <a:prstGeom prst="rect">
            <a:avLst/>
          </a:prstGeom>
          <a:noFill/>
          <a:ln w="9525">
            <a:solidFill>
              <a:schemeClr val="accent5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0" name="모서리가 둥근 직사각형 39"/>
          <p:cNvSpPr/>
          <p:nvPr/>
        </p:nvSpPr>
        <p:spPr>
          <a:xfrm>
            <a:off x="638218" y="5164153"/>
            <a:ext cx="841444" cy="25200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/>
          <p:cNvSpPr/>
          <p:nvPr/>
        </p:nvSpPr>
        <p:spPr>
          <a:xfrm>
            <a:off x="667456" y="4874724"/>
            <a:ext cx="252000" cy="252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44" name="모서리가 둥근 직사각형 43"/>
          <p:cNvSpPr/>
          <p:nvPr/>
        </p:nvSpPr>
        <p:spPr>
          <a:xfrm>
            <a:off x="5663246" y="4731620"/>
            <a:ext cx="666000" cy="312645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/>
          <p:cNvSpPr/>
          <p:nvPr/>
        </p:nvSpPr>
        <p:spPr>
          <a:xfrm>
            <a:off x="5638194" y="4470854"/>
            <a:ext cx="252000" cy="252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46" name="모서리가 둥근 직사각형 45"/>
          <p:cNvSpPr/>
          <p:nvPr/>
        </p:nvSpPr>
        <p:spPr>
          <a:xfrm>
            <a:off x="5680216" y="5055613"/>
            <a:ext cx="2125102" cy="156323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/>
          <p:cNvSpPr/>
          <p:nvPr/>
        </p:nvSpPr>
        <p:spPr>
          <a:xfrm>
            <a:off x="7034318" y="4748725"/>
            <a:ext cx="252000" cy="252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58" name="모서리가 둥근 직사각형 57"/>
          <p:cNvSpPr/>
          <p:nvPr/>
        </p:nvSpPr>
        <p:spPr>
          <a:xfrm>
            <a:off x="8684439" y="5287794"/>
            <a:ext cx="2606747" cy="157729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아래쪽 화살표 67"/>
          <p:cNvSpPr/>
          <p:nvPr/>
        </p:nvSpPr>
        <p:spPr>
          <a:xfrm rot="16200000">
            <a:off x="7756872" y="4845660"/>
            <a:ext cx="760214" cy="41437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78477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3C46532A-4351-FB69-A361-0CEC4D1D63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801" y="2517569"/>
            <a:ext cx="4413887" cy="1822862"/>
          </a:xfrm>
          <a:prstGeom prst="rect">
            <a:avLst/>
          </a:prstGeom>
        </p:spPr>
      </p:pic>
      <p:sp>
        <p:nvSpPr>
          <p:cNvPr id="2" name="제목 1"/>
          <p:cNvSpPr txBox="1">
            <a:spLocks/>
          </p:cNvSpPr>
          <p:nvPr/>
        </p:nvSpPr>
        <p:spPr>
          <a:xfrm>
            <a:off x="142675" y="344693"/>
            <a:ext cx="10262680" cy="544463"/>
          </a:xfrm>
          <a:prstGeom prst="rect">
            <a:avLst/>
          </a:prstGeom>
        </p:spPr>
        <p:txBody>
          <a:bodyPr lIns="91438" tIns="45719" rIns="91438" bIns="45719"/>
          <a:lstStyle>
            <a:lvl1pPr algn="l" defTabSz="68644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Ubuntu </a:t>
            </a:r>
            <a:r>
              <a:rPr lang="ko-KR" altLang="en-US" sz="360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설치 </a:t>
            </a:r>
            <a:r>
              <a:rPr lang="en-US" altLang="ko-KR" sz="360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Install Ubuntu</a:t>
            </a:r>
          </a:p>
        </p:txBody>
      </p:sp>
      <p:sp>
        <p:nvSpPr>
          <p:cNvPr id="3" name="직사각형 2"/>
          <p:cNvSpPr/>
          <p:nvPr/>
        </p:nvSpPr>
        <p:spPr>
          <a:xfrm flipV="1">
            <a:off x="-8873" y="330178"/>
            <a:ext cx="137033" cy="5395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3532"/>
            <a:endParaRPr lang="ko-KR" altLang="en-US" sz="800">
              <a:solidFill>
                <a:srgbClr val="0070C0"/>
              </a:solidFill>
              <a:latin typeface="KT서체 Bold" panose="020B0600000101010101" pitchFamily="50" charset="-127"/>
              <a:ea typeface="KT서체 Bold" panose="020B0600000101010101" pitchFamily="50" charset="-127"/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208674" y="2132784"/>
            <a:ext cx="191911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dirty="0"/>
              <a:t>[</a:t>
            </a:r>
            <a:r>
              <a:rPr lang="ko-KR" altLang="en-US" sz="1600" dirty="0"/>
              <a:t>시작</a:t>
            </a:r>
            <a:r>
              <a:rPr lang="en-US" altLang="ko-KR" sz="1600" dirty="0"/>
              <a:t>(T)] </a:t>
            </a:r>
            <a:r>
              <a:rPr lang="ko-KR" altLang="en-US" sz="1600" dirty="0"/>
              <a:t>버튼 클릭</a:t>
            </a:r>
          </a:p>
        </p:txBody>
      </p:sp>
      <p:sp>
        <p:nvSpPr>
          <p:cNvPr id="64" name="모서리가 둥근 직사각형 63"/>
          <p:cNvSpPr/>
          <p:nvPr/>
        </p:nvSpPr>
        <p:spPr>
          <a:xfrm>
            <a:off x="3332644" y="2732002"/>
            <a:ext cx="627164" cy="540496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45" name="Picture 2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8035" y="1581795"/>
            <a:ext cx="6525164" cy="4267859"/>
          </a:xfrm>
          <a:prstGeom prst="rect">
            <a:avLst/>
          </a:prstGeom>
          <a:noFill/>
          <a:ln w="9525">
            <a:solidFill>
              <a:schemeClr val="accent5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5193514" y="1166232"/>
            <a:ext cx="31481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/>
              <a:t>[Try or </a:t>
            </a:r>
            <a:r>
              <a:rPr lang="en-US" altLang="ko-KR" dirty="0" err="1"/>
              <a:t>Insatall</a:t>
            </a:r>
            <a:r>
              <a:rPr lang="en-US" altLang="ko-KR" dirty="0"/>
              <a:t> Ubuntu] </a:t>
            </a:r>
            <a:r>
              <a:rPr lang="ko-KR" altLang="en-US" dirty="0"/>
              <a:t>선택</a:t>
            </a:r>
          </a:p>
        </p:txBody>
      </p:sp>
      <p:sp>
        <p:nvSpPr>
          <p:cNvPr id="31" name="아래쪽 화살표 30"/>
          <p:cNvSpPr/>
          <p:nvPr/>
        </p:nvSpPr>
        <p:spPr>
          <a:xfrm rot="16200000">
            <a:off x="4686720" y="3065310"/>
            <a:ext cx="760214" cy="41437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모서리가 둥근 직사각형 31"/>
          <p:cNvSpPr/>
          <p:nvPr/>
        </p:nvSpPr>
        <p:spPr>
          <a:xfrm>
            <a:off x="5342545" y="2408859"/>
            <a:ext cx="6560654" cy="371919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69340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938" y="1653973"/>
            <a:ext cx="5038425" cy="4615915"/>
          </a:xfrm>
          <a:prstGeom prst="rect">
            <a:avLst/>
          </a:prstGeom>
          <a:noFill/>
          <a:ln w="9525">
            <a:solidFill>
              <a:schemeClr val="accent5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0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422" y="1653973"/>
            <a:ext cx="5038425" cy="4615915"/>
          </a:xfrm>
          <a:prstGeom prst="rect">
            <a:avLst/>
          </a:prstGeom>
          <a:noFill/>
          <a:ln w="9525">
            <a:solidFill>
              <a:schemeClr val="accent5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제목 1"/>
          <p:cNvSpPr txBox="1">
            <a:spLocks/>
          </p:cNvSpPr>
          <p:nvPr/>
        </p:nvSpPr>
        <p:spPr>
          <a:xfrm>
            <a:off x="142675" y="344693"/>
            <a:ext cx="10262680" cy="544463"/>
          </a:xfrm>
          <a:prstGeom prst="rect">
            <a:avLst/>
          </a:prstGeom>
        </p:spPr>
        <p:txBody>
          <a:bodyPr lIns="91438" tIns="45719" rIns="91438" bIns="45719"/>
          <a:lstStyle>
            <a:lvl1pPr algn="l" defTabSz="68644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Ubuntu </a:t>
            </a:r>
            <a:r>
              <a:rPr lang="ko-KR" altLang="en-US" sz="360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설치 </a:t>
            </a:r>
            <a:r>
              <a:rPr lang="en-US" altLang="ko-KR" sz="360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360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언어 및 키보드 선택</a:t>
            </a:r>
            <a:endParaRPr lang="en-US" altLang="ko-KR" sz="3600" dirty="0">
              <a:solidFill>
                <a:srgbClr val="00B0F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 flipV="1">
            <a:off x="-8873" y="330178"/>
            <a:ext cx="137033" cy="5395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3532"/>
            <a:endParaRPr lang="ko-KR" altLang="en-US" sz="800">
              <a:solidFill>
                <a:srgbClr val="0070C0"/>
              </a:solidFill>
              <a:latin typeface="KT서체 Bold" panose="020B0600000101010101" pitchFamily="50" charset="-127"/>
              <a:ea typeface="KT서체 Bold" panose="020B0600000101010101" pitchFamily="50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328937" y="1006222"/>
            <a:ext cx="463235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/>
              <a:t>① </a:t>
            </a:r>
            <a:r>
              <a:rPr lang="en-US" altLang="ko-KR" sz="1600" dirty="0"/>
              <a:t>[</a:t>
            </a:r>
            <a:r>
              <a:rPr lang="ko-KR" altLang="en-US" sz="1600" dirty="0"/>
              <a:t>한국어</a:t>
            </a:r>
            <a:r>
              <a:rPr lang="en-US" altLang="ko-KR" sz="1600" dirty="0"/>
              <a:t>] </a:t>
            </a:r>
            <a:r>
              <a:rPr lang="ko-KR" altLang="en-US" sz="1600" dirty="0"/>
              <a:t>선택</a:t>
            </a:r>
            <a:endParaRPr lang="en-US" altLang="ko-KR" sz="1600" dirty="0"/>
          </a:p>
          <a:p>
            <a:r>
              <a:rPr lang="ko-KR" altLang="en-US" sz="1600" dirty="0"/>
              <a:t>② </a:t>
            </a:r>
            <a:r>
              <a:rPr lang="en-US" altLang="ko-KR" sz="1600" dirty="0"/>
              <a:t>[</a:t>
            </a:r>
            <a:r>
              <a:rPr lang="en-US" altLang="ko-KR" sz="1600" dirty="0" err="1"/>
              <a:t>ubuntu</a:t>
            </a:r>
            <a:r>
              <a:rPr lang="en-US" altLang="ko-KR" sz="1600" dirty="0"/>
              <a:t> </a:t>
            </a:r>
            <a:r>
              <a:rPr lang="ko-KR" altLang="en-US" sz="1600" dirty="0"/>
              <a:t>설치</a:t>
            </a:r>
            <a:r>
              <a:rPr lang="en-US" altLang="ko-KR" sz="1600" dirty="0"/>
              <a:t>] </a:t>
            </a:r>
            <a:r>
              <a:rPr lang="ko-KR" altLang="en-US" sz="1600" dirty="0"/>
              <a:t>선택하고 </a:t>
            </a:r>
            <a:r>
              <a:rPr lang="en-US" altLang="ko-KR" sz="1600" dirty="0"/>
              <a:t>[Enter Key] </a:t>
            </a:r>
            <a:r>
              <a:rPr lang="ko-KR" altLang="en-US" sz="1600" dirty="0"/>
              <a:t>누름</a:t>
            </a:r>
            <a:endParaRPr lang="en-US" altLang="ko-KR" sz="1600" dirty="0"/>
          </a:p>
        </p:txBody>
      </p:sp>
      <p:sp>
        <p:nvSpPr>
          <p:cNvPr id="35" name="모서리가 둥근 직사각형 34"/>
          <p:cNvSpPr/>
          <p:nvPr/>
        </p:nvSpPr>
        <p:spPr>
          <a:xfrm>
            <a:off x="707627" y="4497109"/>
            <a:ext cx="1074991" cy="25200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356646" y="4503071"/>
            <a:ext cx="252000" cy="252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7" name="모서리가 둥근 직사각형 36"/>
          <p:cNvSpPr/>
          <p:nvPr/>
        </p:nvSpPr>
        <p:spPr>
          <a:xfrm>
            <a:off x="3701267" y="3958683"/>
            <a:ext cx="1064697" cy="345462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3410931" y="4005414"/>
            <a:ext cx="252000" cy="252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6577894" y="6280698"/>
            <a:ext cx="43733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  <a:latin typeface="+mn-ea"/>
              </a:rPr>
              <a:t>※ Ubuntu </a:t>
            </a:r>
            <a:r>
              <a:rPr lang="ko-KR" altLang="en-US" sz="1400" dirty="0" err="1">
                <a:solidFill>
                  <a:srgbClr val="FF0000"/>
                </a:solidFill>
                <a:latin typeface="+mn-ea"/>
              </a:rPr>
              <a:t>설치시</a:t>
            </a:r>
            <a:r>
              <a:rPr lang="ko-KR" altLang="en-US" sz="1400" dirty="0">
                <a:solidFill>
                  <a:srgbClr val="FF0000"/>
                </a:solidFill>
                <a:latin typeface="+mn-ea"/>
              </a:rPr>
              <a:t> 화면 </a:t>
            </a:r>
            <a:r>
              <a:rPr lang="ko-KR" altLang="en-US" sz="1400" dirty="0" err="1">
                <a:solidFill>
                  <a:srgbClr val="FF0000"/>
                </a:solidFill>
                <a:latin typeface="+mn-ea"/>
              </a:rPr>
              <a:t>짤림</a:t>
            </a:r>
            <a:r>
              <a:rPr lang="ko-KR" altLang="en-US" sz="1400" dirty="0">
                <a:solidFill>
                  <a:srgbClr val="FF0000"/>
                </a:solidFill>
                <a:latin typeface="+mn-ea"/>
              </a:rPr>
              <a:t> 현상 발생시 해결 방법 </a:t>
            </a:r>
            <a:endParaRPr lang="en-US" altLang="ko-KR" sz="1400" dirty="0">
              <a:solidFill>
                <a:srgbClr val="FF0000"/>
              </a:solidFill>
              <a:latin typeface="+mn-ea"/>
            </a:endParaRPr>
          </a:p>
          <a:p>
            <a:r>
              <a:rPr lang="en-US" altLang="ko-KR" sz="1400" dirty="0">
                <a:solidFill>
                  <a:srgbClr val="FF0000"/>
                </a:solidFill>
                <a:latin typeface="+mn-ea"/>
              </a:rPr>
              <a:t>    Alt + F7 → </a:t>
            </a:r>
            <a:r>
              <a:rPr lang="ko-KR" altLang="en-US" sz="1400" dirty="0">
                <a:solidFill>
                  <a:srgbClr val="FF0000"/>
                </a:solidFill>
                <a:latin typeface="+mn-ea"/>
              </a:rPr>
              <a:t>화살표키 </a:t>
            </a:r>
            <a:r>
              <a:rPr lang="en-US" altLang="ko-KR" sz="1400" dirty="0">
                <a:solidFill>
                  <a:srgbClr val="FF0000"/>
                </a:solidFill>
                <a:latin typeface="+mn-ea"/>
              </a:rPr>
              <a:t>or </a:t>
            </a:r>
            <a:r>
              <a:rPr lang="ko-KR" altLang="en-US" sz="1400" dirty="0">
                <a:solidFill>
                  <a:srgbClr val="FF0000"/>
                </a:solidFill>
                <a:latin typeface="+mn-ea"/>
              </a:rPr>
              <a:t>마우스 이동</a:t>
            </a:r>
          </a:p>
        </p:txBody>
      </p:sp>
      <p:sp>
        <p:nvSpPr>
          <p:cNvPr id="49" name="직사각형 48"/>
          <p:cNvSpPr/>
          <p:nvPr/>
        </p:nvSpPr>
        <p:spPr>
          <a:xfrm>
            <a:off x="5924811" y="1006222"/>
            <a:ext cx="463235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/>
              <a:t>① 키보드 레이아웃 선택</a:t>
            </a:r>
            <a:endParaRPr lang="en-US" altLang="ko-KR" sz="1600" dirty="0"/>
          </a:p>
          <a:p>
            <a:r>
              <a:rPr lang="ko-KR" altLang="en-US" sz="1600" dirty="0"/>
              <a:t>② </a:t>
            </a:r>
            <a:r>
              <a:rPr lang="en-US" altLang="ko-KR" sz="1600" dirty="0"/>
              <a:t>[</a:t>
            </a:r>
            <a:r>
              <a:rPr lang="ko-KR" altLang="en-US" sz="1600" dirty="0"/>
              <a:t>계속하기</a:t>
            </a:r>
            <a:r>
              <a:rPr lang="en-US" altLang="ko-KR" sz="1600" dirty="0"/>
              <a:t>] </a:t>
            </a:r>
            <a:r>
              <a:rPr lang="ko-KR" altLang="en-US" sz="1600" dirty="0"/>
              <a:t>클릭</a:t>
            </a:r>
            <a:endParaRPr lang="en-US" altLang="ko-KR" sz="1600" dirty="0"/>
          </a:p>
        </p:txBody>
      </p:sp>
      <p:sp>
        <p:nvSpPr>
          <p:cNvPr id="65" name="타원 64"/>
          <p:cNvSpPr/>
          <p:nvPr/>
        </p:nvSpPr>
        <p:spPr>
          <a:xfrm>
            <a:off x="8114987" y="3214746"/>
            <a:ext cx="252000" cy="252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66" name="모서리가 둥근 직사각형 65"/>
          <p:cNvSpPr/>
          <p:nvPr/>
        </p:nvSpPr>
        <p:spPr>
          <a:xfrm>
            <a:off x="10119483" y="5287409"/>
            <a:ext cx="751718" cy="25200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타원 67"/>
          <p:cNvSpPr/>
          <p:nvPr/>
        </p:nvSpPr>
        <p:spPr>
          <a:xfrm>
            <a:off x="10067856" y="4952141"/>
            <a:ext cx="252000" cy="252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69" name="모서리가 둥근 직사각형 68"/>
          <p:cNvSpPr/>
          <p:nvPr/>
        </p:nvSpPr>
        <p:spPr>
          <a:xfrm>
            <a:off x="8463986" y="3182827"/>
            <a:ext cx="2031355" cy="27840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60570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142675" y="344693"/>
            <a:ext cx="10262680" cy="544463"/>
          </a:xfrm>
          <a:prstGeom prst="rect">
            <a:avLst/>
          </a:prstGeom>
        </p:spPr>
        <p:txBody>
          <a:bodyPr lIns="91438" tIns="45719" rIns="91438" bIns="45719"/>
          <a:lstStyle>
            <a:lvl1pPr algn="l" defTabSz="68644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Ubuntu </a:t>
            </a:r>
            <a:r>
              <a:rPr lang="ko-KR" altLang="en-US" sz="360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설치 </a:t>
            </a:r>
            <a:r>
              <a:rPr lang="en-US" altLang="ko-KR" sz="360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360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업데이트 및 설치 형식 선택</a:t>
            </a:r>
            <a:endParaRPr lang="en-US" altLang="ko-KR" sz="3600" dirty="0">
              <a:solidFill>
                <a:srgbClr val="00B0F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 flipV="1">
            <a:off x="-8873" y="330178"/>
            <a:ext cx="137033" cy="5395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3532"/>
            <a:endParaRPr lang="ko-KR" altLang="en-US" sz="800">
              <a:solidFill>
                <a:srgbClr val="0070C0"/>
              </a:solidFill>
              <a:latin typeface="KT서체 Bold" panose="020B0600000101010101" pitchFamily="50" charset="-127"/>
              <a:ea typeface="KT서체 Bold" panose="020B0600000101010101" pitchFamily="50" charset="-127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983" y="1280844"/>
            <a:ext cx="5315863" cy="4870088"/>
          </a:xfrm>
          <a:prstGeom prst="rect">
            <a:avLst/>
          </a:prstGeom>
          <a:noFill/>
          <a:ln w="9525">
            <a:solidFill>
              <a:schemeClr val="accent5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3117" y="1280844"/>
            <a:ext cx="5315863" cy="4870088"/>
          </a:xfrm>
          <a:prstGeom prst="rect">
            <a:avLst/>
          </a:prstGeom>
          <a:noFill/>
          <a:ln w="9525">
            <a:solidFill>
              <a:schemeClr val="accent5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모서리가 둥근 직사각형 65">
            <a:extLst>
              <a:ext uri="{FF2B5EF4-FFF2-40B4-BE49-F238E27FC236}">
                <a16:creationId xmlns:a16="http://schemas.microsoft.com/office/drawing/2014/main" id="{7B7D15CC-629C-49EF-855E-42580576C2D1}"/>
              </a:ext>
            </a:extLst>
          </p:cNvPr>
          <p:cNvSpPr/>
          <p:nvPr/>
        </p:nvSpPr>
        <p:spPr>
          <a:xfrm>
            <a:off x="4967380" y="5120260"/>
            <a:ext cx="751718" cy="25200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모서리가 둥근 직사각형 65">
            <a:extLst>
              <a:ext uri="{FF2B5EF4-FFF2-40B4-BE49-F238E27FC236}">
                <a16:creationId xmlns:a16="http://schemas.microsoft.com/office/drawing/2014/main" id="{D5A6FE3E-4F23-2B64-E80D-C03A8FF7B145}"/>
              </a:ext>
            </a:extLst>
          </p:cNvPr>
          <p:cNvSpPr/>
          <p:nvPr/>
        </p:nvSpPr>
        <p:spPr>
          <a:xfrm>
            <a:off x="10517690" y="5135758"/>
            <a:ext cx="751718" cy="25200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69037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142675" y="344693"/>
            <a:ext cx="10262680" cy="544463"/>
          </a:xfrm>
          <a:prstGeom prst="rect">
            <a:avLst/>
          </a:prstGeom>
        </p:spPr>
        <p:txBody>
          <a:bodyPr lIns="91438" tIns="45719" rIns="91438" bIns="45719"/>
          <a:lstStyle>
            <a:lvl1pPr algn="l" defTabSz="68644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Ubuntu </a:t>
            </a:r>
            <a:r>
              <a:rPr lang="ko-KR" altLang="en-US" sz="360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설치 </a:t>
            </a:r>
            <a:r>
              <a:rPr lang="en-US" altLang="ko-KR" sz="360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360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지역 선택 및 계정 설정</a:t>
            </a:r>
            <a:endParaRPr lang="en-US" altLang="ko-KR" sz="3600" dirty="0">
              <a:solidFill>
                <a:srgbClr val="00B0F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 flipV="1">
            <a:off x="-8873" y="330178"/>
            <a:ext cx="137033" cy="5395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3532"/>
            <a:endParaRPr lang="ko-KR" altLang="en-US" sz="800">
              <a:solidFill>
                <a:srgbClr val="0070C0"/>
              </a:solidFill>
              <a:latin typeface="KT서체 Bold" panose="020B0600000101010101" pitchFamily="50" charset="-127"/>
              <a:ea typeface="KT서체 Bold" panose="020B0600000101010101" pitchFamily="50" charset="-127"/>
            </a:endParaRPr>
          </a:p>
        </p:txBody>
      </p:sp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322" y="1258998"/>
            <a:ext cx="5217368" cy="4779853"/>
          </a:xfrm>
          <a:prstGeom prst="rect">
            <a:avLst/>
          </a:prstGeom>
          <a:noFill/>
          <a:ln w="9525">
            <a:solidFill>
              <a:schemeClr val="accent5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343" y="1258997"/>
            <a:ext cx="5217368" cy="4779853"/>
          </a:xfrm>
          <a:prstGeom prst="rect">
            <a:avLst/>
          </a:prstGeom>
          <a:noFill/>
          <a:ln w="9525">
            <a:solidFill>
              <a:schemeClr val="accent5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모서리가 둥근 직사각형 65">
            <a:extLst>
              <a:ext uri="{FF2B5EF4-FFF2-40B4-BE49-F238E27FC236}">
                <a16:creationId xmlns:a16="http://schemas.microsoft.com/office/drawing/2014/main" id="{85E1CD55-5D98-4187-1B3D-A4893333B7E8}"/>
              </a:ext>
            </a:extLst>
          </p:cNvPr>
          <p:cNvSpPr/>
          <p:nvPr/>
        </p:nvSpPr>
        <p:spPr>
          <a:xfrm>
            <a:off x="10275980" y="5069460"/>
            <a:ext cx="751718" cy="25200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5">
            <a:extLst>
              <a:ext uri="{FF2B5EF4-FFF2-40B4-BE49-F238E27FC236}">
                <a16:creationId xmlns:a16="http://schemas.microsoft.com/office/drawing/2014/main" id="{2B14DA92-0ABF-645A-5E15-B5ACCC952BA3}"/>
              </a:ext>
            </a:extLst>
          </p:cNvPr>
          <p:cNvSpPr/>
          <p:nvPr/>
        </p:nvSpPr>
        <p:spPr>
          <a:xfrm>
            <a:off x="7062880" y="2580260"/>
            <a:ext cx="2957420" cy="125514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65844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142675" y="344693"/>
            <a:ext cx="10262680" cy="544463"/>
          </a:xfrm>
          <a:prstGeom prst="rect">
            <a:avLst/>
          </a:prstGeom>
        </p:spPr>
        <p:txBody>
          <a:bodyPr lIns="91438" tIns="45719" rIns="91438" bIns="45719"/>
          <a:lstStyle>
            <a:lvl1pPr algn="l" defTabSz="68644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Ubuntu </a:t>
            </a:r>
            <a:r>
              <a:rPr lang="ko-KR" altLang="en-US" sz="360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설치 </a:t>
            </a:r>
            <a:r>
              <a:rPr lang="en-US" altLang="ko-KR" sz="360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360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설치 완료 및 </a:t>
            </a:r>
            <a:r>
              <a:rPr lang="ko-KR" altLang="en-US" sz="3600" dirty="0" err="1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재부팅</a:t>
            </a:r>
            <a:endParaRPr lang="en-US" altLang="ko-KR" sz="3600" dirty="0">
              <a:solidFill>
                <a:srgbClr val="00B0F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 flipV="1">
            <a:off x="-8873" y="330178"/>
            <a:ext cx="137033" cy="5395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3532"/>
            <a:endParaRPr lang="ko-KR" altLang="en-US" sz="800">
              <a:solidFill>
                <a:srgbClr val="0070C0"/>
              </a:solidFill>
              <a:latin typeface="KT서체 Bold" panose="020B0600000101010101" pitchFamily="50" charset="-127"/>
              <a:ea typeface="KT서체 Bold" panose="020B0600000101010101" pitchFamily="50" charset="-127"/>
            </a:endParaRPr>
          </a:p>
        </p:txBody>
      </p:sp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843" y="1393259"/>
            <a:ext cx="3372344" cy="3089548"/>
          </a:xfrm>
          <a:prstGeom prst="rect">
            <a:avLst/>
          </a:prstGeom>
          <a:noFill/>
          <a:ln w="9525">
            <a:solidFill>
              <a:schemeClr val="accent5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950"/>
          <a:stretch/>
        </p:blipFill>
        <p:spPr bwMode="auto">
          <a:xfrm>
            <a:off x="142675" y="5174400"/>
            <a:ext cx="5685562" cy="1502725"/>
          </a:xfrm>
          <a:prstGeom prst="rect">
            <a:avLst/>
          </a:prstGeom>
          <a:noFill/>
          <a:ln w="9525">
            <a:solidFill>
              <a:schemeClr val="accent5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374"/>
          <a:stretch/>
        </p:blipFill>
        <p:spPr bwMode="auto">
          <a:xfrm>
            <a:off x="6096000" y="5174400"/>
            <a:ext cx="5685562" cy="1599384"/>
          </a:xfrm>
          <a:prstGeom prst="rect">
            <a:avLst/>
          </a:prstGeom>
          <a:noFill/>
          <a:ln w="9525">
            <a:solidFill>
              <a:schemeClr val="accent5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142675" y="4853064"/>
            <a:ext cx="463235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/>
              <a:t>메모리 </a:t>
            </a:r>
            <a:r>
              <a:rPr lang="en-US" altLang="ko-KR" sz="1600" dirty="0"/>
              <a:t>: 8G </a:t>
            </a:r>
            <a:r>
              <a:rPr lang="ko-KR" altLang="en-US" sz="1600" dirty="0"/>
              <a:t>이상</a:t>
            </a:r>
            <a:endParaRPr lang="en-US" altLang="ko-KR" sz="1600" dirty="0"/>
          </a:p>
        </p:txBody>
      </p:sp>
      <p:sp>
        <p:nvSpPr>
          <p:cNvPr id="9" name="직사각형 8"/>
          <p:cNvSpPr/>
          <p:nvPr/>
        </p:nvSpPr>
        <p:spPr>
          <a:xfrm>
            <a:off x="142675" y="4538262"/>
            <a:ext cx="3296415" cy="369330"/>
          </a:xfrm>
          <a:prstGeom prst="rect">
            <a:avLst/>
          </a:prstGeom>
        </p:spPr>
        <p:txBody>
          <a:bodyPr wrap="none" lIns="0" tIns="45719" rIns="0" bIns="45719">
            <a:spAutoFit/>
          </a:bodyPr>
          <a:lstStyle/>
          <a:p>
            <a:r>
              <a:rPr lang="ko-KR" altLang="en-US" b="1" spc="-80" dirty="0">
                <a:solidFill>
                  <a:srgbClr val="0070C0"/>
                </a:solidFill>
                <a:latin typeface="+mn-ea"/>
                <a:cs typeface="Malgun Gothic"/>
              </a:rPr>
              <a:t>■ </a:t>
            </a:r>
            <a:r>
              <a:rPr lang="ko-KR" altLang="en-US" b="1" spc="-80" dirty="0" err="1">
                <a:solidFill>
                  <a:srgbClr val="0070C0"/>
                </a:solidFill>
                <a:latin typeface="+mn-ea"/>
                <a:cs typeface="Malgun Gothic"/>
              </a:rPr>
              <a:t>가상머신</a:t>
            </a:r>
            <a:r>
              <a:rPr lang="ko-KR" altLang="en-US" b="1" spc="-80" dirty="0">
                <a:solidFill>
                  <a:srgbClr val="0070C0"/>
                </a:solidFill>
                <a:latin typeface="+mn-ea"/>
                <a:cs typeface="Malgun Gothic"/>
              </a:rPr>
              <a:t> 운영 최소 권장 사항 </a:t>
            </a:r>
            <a:endParaRPr lang="en-US" altLang="ko-KR" b="1" spc="-80" dirty="0">
              <a:solidFill>
                <a:srgbClr val="0070C0"/>
              </a:solidFill>
              <a:latin typeface="+mn-ea"/>
              <a:cs typeface="Malgun Gothic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676692" y="1053170"/>
            <a:ext cx="1466427" cy="369330"/>
          </a:xfrm>
          <a:prstGeom prst="rect">
            <a:avLst/>
          </a:prstGeom>
        </p:spPr>
        <p:txBody>
          <a:bodyPr wrap="none" lIns="0" tIns="45719" rIns="0" bIns="45719">
            <a:spAutoFit/>
          </a:bodyPr>
          <a:lstStyle/>
          <a:p>
            <a:r>
              <a:rPr lang="ko-KR" altLang="en-US" b="1" spc="-80" dirty="0">
                <a:solidFill>
                  <a:srgbClr val="0070C0"/>
                </a:solidFill>
                <a:latin typeface="+mn-ea"/>
                <a:cs typeface="Malgun Gothic"/>
              </a:rPr>
              <a:t>■ 로그인 화면</a:t>
            </a:r>
            <a:endParaRPr lang="en-US" altLang="ko-KR" b="1" spc="-80" dirty="0">
              <a:solidFill>
                <a:srgbClr val="0070C0"/>
              </a:solidFill>
              <a:latin typeface="+mn-ea"/>
              <a:cs typeface="Malgun Gothic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6096000" y="4809068"/>
            <a:ext cx="463235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/>
              <a:t>CPU : 4</a:t>
            </a:r>
            <a:r>
              <a:rPr lang="ko-KR" altLang="en-US" sz="1600" dirty="0"/>
              <a:t>개 이상</a:t>
            </a:r>
            <a:endParaRPr lang="en-US" altLang="ko-KR" sz="1600" dirty="0"/>
          </a:p>
        </p:txBody>
      </p:sp>
      <p:sp>
        <p:nvSpPr>
          <p:cNvPr id="13" name="직사각형 12"/>
          <p:cNvSpPr/>
          <p:nvPr/>
        </p:nvSpPr>
        <p:spPr>
          <a:xfrm>
            <a:off x="135843" y="1053170"/>
            <a:ext cx="1758495" cy="369330"/>
          </a:xfrm>
          <a:prstGeom prst="rect">
            <a:avLst/>
          </a:prstGeom>
        </p:spPr>
        <p:txBody>
          <a:bodyPr wrap="none" lIns="0" tIns="45719" rIns="0" bIns="45719">
            <a:spAutoFit/>
          </a:bodyPr>
          <a:lstStyle/>
          <a:p>
            <a:r>
              <a:rPr lang="ko-KR" altLang="en-US" b="1" spc="-80" dirty="0">
                <a:solidFill>
                  <a:srgbClr val="0070C0"/>
                </a:solidFill>
                <a:latin typeface="+mn-ea"/>
                <a:cs typeface="Malgun Gothic"/>
              </a:rPr>
              <a:t>■ 설치 진행 화면</a:t>
            </a:r>
            <a:endParaRPr lang="en-US" altLang="ko-KR" b="1" spc="-80" dirty="0">
              <a:solidFill>
                <a:srgbClr val="0070C0"/>
              </a:solidFill>
              <a:latin typeface="+mn-ea"/>
              <a:cs typeface="Malgun Gothic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A844A14-5B4A-8B89-F8F4-9DDADD3535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55923" y="1392825"/>
            <a:ext cx="4506580" cy="3063204"/>
          </a:xfrm>
          <a:prstGeom prst="rect">
            <a:avLst/>
          </a:prstGeom>
          <a:noFill/>
          <a:ln w="9525">
            <a:solidFill>
              <a:schemeClr val="accent5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6698816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142675" y="344693"/>
            <a:ext cx="10262680" cy="544463"/>
          </a:xfrm>
          <a:prstGeom prst="rect">
            <a:avLst/>
          </a:prstGeom>
        </p:spPr>
        <p:txBody>
          <a:bodyPr lIns="91438" tIns="45719" rIns="91438" bIns="45719"/>
          <a:lstStyle>
            <a:lvl1pPr algn="l" defTabSz="68644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Ubuntu </a:t>
            </a:r>
            <a:r>
              <a:rPr lang="ko-KR" altLang="en-US" sz="360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설치 </a:t>
            </a:r>
            <a:r>
              <a:rPr lang="en-US" altLang="ko-KR" sz="360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3600" dirty="0">
                <a:solidFill>
                  <a:srgbClr val="00B0F0"/>
                </a:solidFill>
                <a:latin typeface="나눔스퀘어_ac Bold" pitchFamily="50" charset="-127"/>
                <a:ea typeface="나눔스퀘어_ac Bold" pitchFamily="50" charset="-127"/>
              </a:rPr>
              <a:t>복사</a:t>
            </a:r>
            <a:r>
              <a:rPr lang="en-US" altLang="ko-KR" sz="3600" dirty="0">
                <a:solidFill>
                  <a:srgbClr val="00B0F0"/>
                </a:solidFill>
                <a:latin typeface="나눔스퀘어_ac Bold" pitchFamily="50" charset="-127"/>
                <a:ea typeface="나눔스퀘어_ac Bold" pitchFamily="50" charset="-127"/>
              </a:rPr>
              <a:t>/</a:t>
            </a:r>
            <a:r>
              <a:rPr lang="ko-KR" altLang="en-US" sz="3600" dirty="0">
                <a:solidFill>
                  <a:srgbClr val="00B0F0"/>
                </a:solidFill>
                <a:latin typeface="나눔스퀘어_ac Bold" pitchFamily="50" charset="-127"/>
                <a:ea typeface="나눔스퀘어_ac Bold" pitchFamily="50" charset="-127"/>
              </a:rPr>
              <a:t>붙여넣기 설정</a:t>
            </a:r>
            <a:endParaRPr lang="en-US" altLang="ko-KR" sz="3600" dirty="0">
              <a:solidFill>
                <a:srgbClr val="00B0F0"/>
              </a:solidFill>
              <a:latin typeface="나눔스퀘어_ac Bold" pitchFamily="50" charset="-127"/>
              <a:ea typeface="나눔스퀘어_ac Bold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 flipV="1">
            <a:off x="-8873" y="330178"/>
            <a:ext cx="137033" cy="5395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3532"/>
            <a:endParaRPr lang="ko-KR" altLang="en-US" sz="800">
              <a:solidFill>
                <a:srgbClr val="0070C0"/>
              </a:solidFill>
              <a:latin typeface="KT서체 Bold" panose="020B0600000101010101" pitchFamily="50" charset="-127"/>
              <a:ea typeface="KT서체 Bold" panose="020B0600000101010101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4608313" y="968787"/>
            <a:ext cx="3713431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spc="-80" dirty="0">
                <a:solidFill>
                  <a:srgbClr val="0070C0"/>
                </a:solidFill>
                <a:latin typeface="+mn-ea"/>
                <a:cs typeface="Malgun Gothic"/>
              </a:rPr>
              <a:t>■ 클립보드 공유 설정</a:t>
            </a:r>
            <a:endParaRPr lang="en-US" altLang="ko-KR" b="1" spc="-80" dirty="0">
              <a:solidFill>
                <a:srgbClr val="0070C0"/>
              </a:solidFill>
              <a:latin typeface="+mn-ea"/>
              <a:cs typeface="Malgun Gothic"/>
            </a:endParaRPr>
          </a:p>
          <a:p>
            <a:r>
              <a:rPr lang="ko-KR" altLang="en-US" sz="1600" dirty="0"/>
              <a:t>장치 </a:t>
            </a:r>
            <a:r>
              <a:rPr lang="en-US" altLang="ko-KR" sz="1600" dirty="0"/>
              <a:t>→ </a:t>
            </a:r>
            <a:r>
              <a:rPr lang="ko-KR" altLang="en-US" sz="1600" dirty="0"/>
              <a:t>클립보드 공유 </a:t>
            </a:r>
            <a:r>
              <a:rPr lang="en-US" altLang="ko-KR" sz="1600" dirty="0"/>
              <a:t>→ </a:t>
            </a:r>
            <a:r>
              <a:rPr lang="ko-KR" altLang="en-US" sz="1600" dirty="0"/>
              <a:t>양방향</a:t>
            </a:r>
            <a:r>
              <a:rPr lang="en-US" altLang="ko-KR" sz="1600" dirty="0"/>
              <a:t> </a:t>
            </a:r>
          </a:p>
          <a:p>
            <a:endParaRPr lang="ko-KR" altLang="en-US" sz="1600" dirty="0"/>
          </a:p>
        </p:txBody>
      </p:sp>
      <p:sp>
        <p:nvSpPr>
          <p:cNvPr id="7" name="직사각형 6"/>
          <p:cNvSpPr/>
          <p:nvPr/>
        </p:nvSpPr>
        <p:spPr>
          <a:xfrm>
            <a:off x="8538895" y="1381305"/>
            <a:ext cx="3713431" cy="42518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spc="-80" dirty="0">
                <a:latin typeface="+mn-ea"/>
                <a:cs typeface="Malgun Gothic"/>
              </a:rPr>
              <a:t>■</a:t>
            </a:r>
            <a:r>
              <a:rPr lang="ko-KR" altLang="en-US" sz="1400" b="1" spc="-80" dirty="0">
                <a:latin typeface="+mn-ea"/>
                <a:cs typeface="Malgun Gothic"/>
              </a:rPr>
              <a:t> 가상머신에서 복사 및 붙여넣기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가상머신에서 복사 </a:t>
            </a:r>
            <a:r>
              <a:rPr lang="en-US" altLang="ko-KR" sz="1400" dirty="0"/>
              <a:t>Ctrl + Insert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가상머신에 붙여넣기 </a:t>
            </a:r>
            <a:r>
              <a:rPr lang="en-US" altLang="ko-KR" sz="1400" dirty="0"/>
              <a:t>Shift + Insert</a:t>
            </a:r>
          </a:p>
          <a:p>
            <a:pPr>
              <a:lnSpc>
                <a:spcPct val="150000"/>
              </a:lnSpc>
            </a:pPr>
            <a:endParaRPr lang="en-US" altLang="ko-KR" sz="1400" b="1" spc="-80" dirty="0">
              <a:latin typeface="+mn-ea"/>
              <a:cs typeface="Malgun Gothic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spc="-80" dirty="0">
                <a:latin typeface="+mn-ea"/>
                <a:cs typeface="Malgun Gothic"/>
              </a:rPr>
              <a:t>■ </a:t>
            </a:r>
            <a:r>
              <a:rPr lang="ko-KR" altLang="en-US" sz="1400" b="1" spc="-80" dirty="0">
                <a:latin typeface="+mn-ea"/>
                <a:cs typeface="Malgun Gothic"/>
              </a:rPr>
              <a:t>윈도우에서</a:t>
            </a:r>
            <a:r>
              <a:rPr lang="en-US" altLang="ko-KR" sz="1400" b="1" spc="-80" dirty="0">
                <a:latin typeface="+mn-ea"/>
                <a:cs typeface="Malgun Gothic"/>
              </a:rPr>
              <a:t> </a:t>
            </a:r>
            <a:r>
              <a:rPr lang="ko-KR" altLang="en-US" sz="1400" b="1" spc="-80" dirty="0" err="1">
                <a:latin typeface="+mn-ea"/>
                <a:cs typeface="Malgun Gothic"/>
              </a:rPr>
              <a:t>가상머신으로</a:t>
            </a:r>
            <a:r>
              <a:rPr lang="ko-KR" altLang="en-US" sz="1400" b="1" spc="-80" dirty="0">
                <a:latin typeface="+mn-ea"/>
                <a:cs typeface="Malgun Gothic"/>
              </a:rPr>
              <a:t> 복사하기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윈도우에서 복사 </a:t>
            </a:r>
            <a:r>
              <a:rPr lang="en-US" altLang="ko-KR" sz="1400" dirty="0"/>
              <a:t>: Ctrl + C</a:t>
            </a:r>
          </a:p>
          <a:p>
            <a:pPr>
              <a:lnSpc>
                <a:spcPct val="150000"/>
              </a:lnSpc>
            </a:pPr>
            <a:r>
              <a:rPr lang="ko-KR" altLang="en-US" sz="1400" dirty="0" err="1"/>
              <a:t>가상머신에서</a:t>
            </a:r>
            <a:r>
              <a:rPr lang="ko-KR" altLang="en-US" sz="1400" dirty="0"/>
              <a:t> </a:t>
            </a:r>
            <a:r>
              <a:rPr lang="ko-KR" altLang="en-US" sz="1400" dirty="0" err="1"/>
              <a:t>붙여넣기</a:t>
            </a:r>
            <a:r>
              <a:rPr lang="ko-KR" altLang="en-US" sz="1400" dirty="0"/>
              <a:t> </a:t>
            </a:r>
            <a:r>
              <a:rPr lang="en-US" altLang="ko-KR" sz="1400" dirty="0"/>
              <a:t>:</a:t>
            </a:r>
            <a:r>
              <a:rPr lang="ko-KR" altLang="en-US" sz="1400" dirty="0"/>
              <a:t> </a:t>
            </a:r>
            <a:r>
              <a:rPr lang="en-US" altLang="ko-KR" sz="1400" dirty="0"/>
              <a:t>Shift + Insert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 </a:t>
            </a:r>
          </a:p>
          <a:p>
            <a:pPr>
              <a:lnSpc>
                <a:spcPct val="150000"/>
              </a:lnSpc>
            </a:pPr>
            <a:r>
              <a:rPr lang="en-US" altLang="ko-KR" sz="1400" b="1" spc="-80" dirty="0">
                <a:latin typeface="+mn-ea"/>
                <a:cs typeface="Malgun Gothic"/>
              </a:rPr>
              <a:t>■</a:t>
            </a:r>
            <a:r>
              <a:rPr lang="ko-KR" altLang="en-US" sz="1400" b="1" spc="-80" dirty="0">
                <a:latin typeface="+mn-ea"/>
                <a:cs typeface="Malgun Gothic"/>
              </a:rPr>
              <a:t> 가상머신에서 윈도우로 복사하기</a:t>
            </a:r>
          </a:p>
          <a:p>
            <a:pPr>
              <a:lnSpc>
                <a:spcPct val="150000"/>
              </a:lnSpc>
            </a:pPr>
            <a:r>
              <a:rPr lang="ko-KR" altLang="en-US" sz="1400" dirty="0" err="1"/>
              <a:t>가상머신에서</a:t>
            </a:r>
            <a:r>
              <a:rPr lang="ko-KR" altLang="en-US" sz="1400" dirty="0"/>
              <a:t> 복사 </a:t>
            </a:r>
            <a:r>
              <a:rPr lang="en-US" altLang="ko-KR" sz="1400" dirty="0"/>
              <a:t>: Ctrl + Insert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윈도우에 </a:t>
            </a:r>
            <a:r>
              <a:rPr lang="ko-KR" altLang="en-US" sz="1400" dirty="0" err="1"/>
              <a:t>붙여넣기</a:t>
            </a:r>
            <a:r>
              <a:rPr lang="ko-KR" altLang="en-US" sz="1400" dirty="0"/>
              <a:t> </a:t>
            </a:r>
            <a:r>
              <a:rPr lang="en-US" altLang="ko-KR" sz="1400" dirty="0"/>
              <a:t>: Ctrl + V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 </a:t>
            </a:r>
          </a:p>
          <a:p>
            <a:pPr>
              <a:lnSpc>
                <a:spcPct val="150000"/>
              </a:lnSpc>
            </a:pPr>
            <a:endParaRPr lang="en-US" altLang="ko-KR" sz="1400" dirty="0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639"/>
          <a:stretch/>
        </p:blipFill>
        <p:spPr bwMode="auto">
          <a:xfrm>
            <a:off x="369883" y="1531164"/>
            <a:ext cx="3705225" cy="2144870"/>
          </a:xfrm>
          <a:prstGeom prst="rect">
            <a:avLst/>
          </a:prstGeom>
          <a:noFill/>
          <a:ln w="9525">
            <a:solidFill>
              <a:schemeClr val="accent5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6" name="직사각형 25"/>
          <p:cNvSpPr/>
          <p:nvPr/>
        </p:nvSpPr>
        <p:spPr>
          <a:xfrm>
            <a:off x="354886" y="968787"/>
            <a:ext cx="290510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spc="-80" dirty="0">
                <a:solidFill>
                  <a:srgbClr val="0070C0"/>
                </a:solidFill>
                <a:latin typeface="+mn-ea"/>
                <a:cs typeface="Malgun Gothic"/>
              </a:rPr>
              <a:t>■ 게스트 확장 설치</a:t>
            </a:r>
            <a:endParaRPr lang="ko-KR" altLang="en-US" sz="1600" dirty="0"/>
          </a:p>
        </p:txBody>
      </p:sp>
      <p:pic>
        <p:nvPicPr>
          <p:cNvPr id="2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8313" y="1531164"/>
            <a:ext cx="3798403" cy="2364381"/>
          </a:xfrm>
          <a:prstGeom prst="rect">
            <a:avLst/>
          </a:prstGeom>
          <a:noFill/>
          <a:ln w="9525">
            <a:solidFill>
              <a:schemeClr val="accent5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84E51E7-25CA-5717-93C3-FC11C0A24952}"/>
              </a:ext>
            </a:extLst>
          </p:cNvPr>
          <p:cNvSpPr txBox="1"/>
          <p:nvPr/>
        </p:nvSpPr>
        <p:spPr>
          <a:xfrm>
            <a:off x="296442" y="6251445"/>
            <a:ext cx="621490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/>
              <a:t>참고 </a:t>
            </a:r>
            <a:r>
              <a:rPr lang="en-US" altLang="ko-KR" sz="1600" dirty="0"/>
              <a:t>: </a:t>
            </a:r>
            <a:r>
              <a:rPr lang="ko-KR" altLang="en-US" sz="1600" dirty="0">
                <a:hlinkClick r:id="rId5"/>
              </a:rPr>
              <a:t>https://shorturl.at/avM89</a:t>
            </a:r>
            <a:endParaRPr lang="ko-KR" altLang="en-US" sz="1600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7A80070-72CC-39E2-1FF2-5639DA518F01}"/>
              </a:ext>
            </a:extLst>
          </p:cNvPr>
          <p:cNvSpPr/>
          <p:nvPr/>
        </p:nvSpPr>
        <p:spPr>
          <a:xfrm>
            <a:off x="8533686" y="968787"/>
            <a:ext cx="29598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spc="-80" dirty="0">
                <a:solidFill>
                  <a:srgbClr val="0070C0"/>
                </a:solidFill>
                <a:latin typeface="+mn-ea"/>
                <a:cs typeface="Malgun Gothic"/>
              </a:rPr>
              <a:t>■ 복사</a:t>
            </a:r>
            <a:r>
              <a:rPr lang="en-US" altLang="ko-KR" b="1" spc="-80" dirty="0">
                <a:solidFill>
                  <a:srgbClr val="0070C0"/>
                </a:solidFill>
                <a:latin typeface="+mn-ea"/>
                <a:cs typeface="Malgun Gothic"/>
              </a:rPr>
              <a:t>-</a:t>
            </a:r>
            <a:r>
              <a:rPr lang="ko-KR" altLang="en-US" b="1" spc="-80" dirty="0">
                <a:solidFill>
                  <a:srgbClr val="0070C0"/>
                </a:solidFill>
                <a:latin typeface="+mn-ea"/>
                <a:cs typeface="Malgun Gothic"/>
              </a:rPr>
              <a:t>붙여넣기 단축키</a:t>
            </a:r>
            <a:endParaRPr lang="ko-KR" altLang="en-US" sz="1600" dirty="0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1BB8BAA6-628F-D0F7-8F60-55A1935DFEF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18752"/>
          <a:stretch/>
        </p:blipFill>
        <p:spPr>
          <a:xfrm>
            <a:off x="369883" y="3794875"/>
            <a:ext cx="3750313" cy="2466225"/>
          </a:xfrm>
          <a:prstGeom prst="rect">
            <a:avLst/>
          </a:prstGeom>
          <a:noFill/>
          <a:ln w="9525">
            <a:solidFill>
              <a:schemeClr val="accent5"/>
            </a:solidFill>
            <a:miter lim="800000"/>
            <a:headEnd/>
            <a:tailEnd/>
          </a:ln>
        </p:spPr>
      </p:pic>
      <p:sp>
        <p:nvSpPr>
          <p:cNvPr id="25" name="모서리가 둥근 직사각형 68">
            <a:extLst>
              <a:ext uri="{FF2B5EF4-FFF2-40B4-BE49-F238E27FC236}">
                <a16:creationId xmlns:a16="http://schemas.microsoft.com/office/drawing/2014/main" id="{9E2DEC06-1A24-CDB8-2174-4E7EE56B3706}"/>
              </a:ext>
            </a:extLst>
          </p:cNvPr>
          <p:cNvSpPr/>
          <p:nvPr/>
        </p:nvSpPr>
        <p:spPr>
          <a:xfrm>
            <a:off x="254303" y="5993167"/>
            <a:ext cx="436306" cy="255091"/>
          </a:xfrm>
          <a:prstGeom prst="round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68593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/>
          <p:cNvSpPr txBox="1">
            <a:spLocks/>
          </p:cNvSpPr>
          <p:nvPr/>
        </p:nvSpPr>
        <p:spPr>
          <a:xfrm>
            <a:off x="0" y="2530381"/>
            <a:ext cx="12192000" cy="914222"/>
          </a:xfrm>
          <a:prstGeom prst="rect">
            <a:avLst/>
          </a:prstGeom>
        </p:spPr>
        <p:txBody>
          <a:bodyPr/>
          <a:lstStyle>
            <a:lvl1pPr algn="l" defTabSz="68644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6000" b="1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Hadoop </a:t>
            </a:r>
            <a:r>
              <a:rPr lang="ko-KR" altLang="en-US" sz="6000" b="1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설치</a:t>
            </a:r>
            <a:endParaRPr lang="en-US" altLang="ko-KR" sz="6000" b="1" dirty="0">
              <a:solidFill>
                <a:srgbClr val="00B0F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673176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142675" y="344693"/>
            <a:ext cx="10262680" cy="544463"/>
          </a:xfrm>
          <a:prstGeom prst="rect">
            <a:avLst/>
          </a:prstGeom>
        </p:spPr>
        <p:txBody>
          <a:bodyPr lIns="91438" tIns="45719" rIns="91438" bIns="45719"/>
          <a:lstStyle>
            <a:lvl1pPr algn="l" defTabSz="68644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로컬시스템 </a:t>
            </a:r>
            <a:r>
              <a:rPr lang="en-US" altLang="ko-KR" sz="3600" dirty="0" err="1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vs</a:t>
            </a:r>
            <a:r>
              <a:rPr lang="en-US" altLang="ko-KR" sz="360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360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분산시스템</a:t>
            </a:r>
            <a:endParaRPr lang="en-US" altLang="ko-KR" sz="3600" dirty="0">
              <a:solidFill>
                <a:srgbClr val="00B0F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 flipV="1">
            <a:off x="-8873" y="330178"/>
            <a:ext cx="137033" cy="5395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3532"/>
            <a:endParaRPr lang="ko-KR" altLang="en-US" sz="800">
              <a:solidFill>
                <a:srgbClr val="0070C0"/>
              </a:solidFill>
              <a:latin typeface="KT서체 Bold" panose="020B0600000101010101" pitchFamily="50" charset="-127"/>
              <a:ea typeface="KT서체 Bold" panose="020B0600000101010101" pitchFamily="50" charset="-127"/>
            </a:endParaRPr>
          </a:p>
        </p:txBody>
      </p:sp>
      <p:pic>
        <p:nvPicPr>
          <p:cNvPr id="27" name="Google Shape;146;p29"/>
          <p:cNvPicPr preferRelativeResize="0"/>
          <p:nvPr/>
        </p:nvPicPr>
        <p:blipFill rotWithShape="1">
          <a:blip r:embed="rId3">
            <a:alphaModFix/>
          </a:blip>
          <a:srcRect l="18707" t="19386" r="17941" b="15623"/>
          <a:stretch/>
        </p:blipFill>
        <p:spPr>
          <a:xfrm>
            <a:off x="945557" y="2559731"/>
            <a:ext cx="1360533" cy="13957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147;p29"/>
          <p:cNvPicPr preferRelativeResize="0"/>
          <p:nvPr/>
        </p:nvPicPr>
        <p:blipFill rotWithShape="1">
          <a:blip r:embed="rId3">
            <a:alphaModFix/>
          </a:blip>
          <a:srcRect l="18707" t="19386" r="17941" b="15623"/>
          <a:stretch/>
        </p:blipFill>
        <p:spPr>
          <a:xfrm>
            <a:off x="7283326" y="2559731"/>
            <a:ext cx="1360533" cy="13957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148;p29"/>
          <p:cNvPicPr preferRelativeResize="0"/>
          <p:nvPr/>
        </p:nvPicPr>
        <p:blipFill rotWithShape="1">
          <a:blip r:embed="rId3">
            <a:alphaModFix/>
          </a:blip>
          <a:srcRect l="18707" t="19386" r="17941" b="15623"/>
          <a:stretch/>
        </p:blipFill>
        <p:spPr>
          <a:xfrm>
            <a:off x="4266792" y="4897965"/>
            <a:ext cx="1360533" cy="13957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149;p29"/>
          <p:cNvPicPr preferRelativeResize="0"/>
          <p:nvPr/>
        </p:nvPicPr>
        <p:blipFill rotWithShape="1">
          <a:blip r:embed="rId3">
            <a:alphaModFix/>
          </a:blip>
          <a:srcRect l="18707" t="19386" r="17941" b="15623"/>
          <a:stretch/>
        </p:blipFill>
        <p:spPr>
          <a:xfrm>
            <a:off x="5750225" y="4897965"/>
            <a:ext cx="1360533" cy="13957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oogle Shape;150;p29"/>
          <p:cNvPicPr preferRelativeResize="0"/>
          <p:nvPr/>
        </p:nvPicPr>
        <p:blipFill rotWithShape="1">
          <a:blip r:embed="rId3">
            <a:alphaModFix/>
          </a:blip>
          <a:srcRect l="18707" t="19386" r="17941" b="15623"/>
          <a:stretch/>
        </p:blipFill>
        <p:spPr>
          <a:xfrm>
            <a:off x="8761359" y="4897965"/>
            <a:ext cx="1360533" cy="13957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151;p29"/>
          <p:cNvPicPr preferRelativeResize="0"/>
          <p:nvPr/>
        </p:nvPicPr>
        <p:blipFill rotWithShape="1">
          <a:blip r:embed="rId3">
            <a:alphaModFix/>
          </a:blip>
          <a:srcRect l="18707" t="19386" r="17941" b="15623"/>
          <a:stretch/>
        </p:blipFill>
        <p:spPr>
          <a:xfrm>
            <a:off x="10239392" y="4897965"/>
            <a:ext cx="1360533" cy="1395767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152;p29"/>
          <p:cNvSpPr txBox="1"/>
          <p:nvPr/>
        </p:nvSpPr>
        <p:spPr>
          <a:xfrm>
            <a:off x="674225" y="1944917"/>
            <a:ext cx="1903200" cy="8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97" tIns="121897" rIns="121897" bIns="121897" anchor="t" anchorCtr="0">
            <a:noAutofit/>
          </a:bodyPr>
          <a:lstStyle/>
          <a:p>
            <a:pPr algn="ctr"/>
            <a:r>
              <a:rPr lang="en" sz="4000" dirty="0">
                <a:solidFill>
                  <a:srgbClr val="FF3300"/>
                </a:solidFill>
                <a:latin typeface="+mn-ea"/>
                <a:cs typeface="Roboto"/>
                <a:sym typeface="Roboto"/>
              </a:rPr>
              <a:t>Local</a:t>
            </a:r>
            <a:r>
              <a:rPr lang="en" sz="4000" dirty="0">
                <a:solidFill>
                  <a:srgbClr val="2A399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4000" dirty="0">
              <a:solidFill>
                <a:srgbClr val="2A399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" name="Google Shape;153;p29"/>
          <p:cNvSpPr txBox="1"/>
          <p:nvPr/>
        </p:nvSpPr>
        <p:spPr>
          <a:xfrm>
            <a:off x="6377878" y="1944917"/>
            <a:ext cx="3087600" cy="8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97" tIns="121897" rIns="121897" bIns="121897" anchor="t" anchorCtr="0">
            <a:noAutofit/>
          </a:bodyPr>
          <a:lstStyle/>
          <a:p>
            <a:pPr algn="ctr"/>
            <a:r>
              <a:rPr lang="en" sz="4000" dirty="0">
                <a:solidFill>
                  <a:srgbClr val="FF3300"/>
                </a:solidFill>
                <a:latin typeface="+mn-ea"/>
                <a:cs typeface="Roboto"/>
                <a:sym typeface="Roboto"/>
              </a:rPr>
              <a:t>Distributed</a:t>
            </a:r>
            <a:endParaRPr sz="4000" dirty="0">
              <a:solidFill>
                <a:srgbClr val="FF3300"/>
              </a:solidFill>
              <a:latin typeface="+mn-ea"/>
              <a:cs typeface="Roboto"/>
              <a:sym typeface="Roboto"/>
            </a:endParaRPr>
          </a:p>
        </p:txBody>
      </p:sp>
      <p:pic>
        <p:nvPicPr>
          <p:cNvPr id="35" name="Google Shape;154;p29"/>
          <p:cNvPicPr preferRelativeResize="0"/>
          <p:nvPr/>
        </p:nvPicPr>
        <p:blipFill rotWithShape="1">
          <a:blip r:embed="rId3">
            <a:alphaModFix/>
          </a:blip>
          <a:srcRect l="18707" t="19386" r="17941" b="15623"/>
          <a:stretch/>
        </p:blipFill>
        <p:spPr>
          <a:xfrm>
            <a:off x="7283326" y="4897965"/>
            <a:ext cx="1360533" cy="139576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6" name="Google Shape;155;p29"/>
          <p:cNvCxnSpPr>
            <a:stCxn id="28" idx="2"/>
          </p:cNvCxnSpPr>
          <p:nvPr/>
        </p:nvCxnSpPr>
        <p:spPr>
          <a:xfrm flipH="1">
            <a:off x="7963592" y="3955498"/>
            <a:ext cx="1" cy="499999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" name="Google Shape;156;p29"/>
          <p:cNvCxnSpPr/>
          <p:nvPr/>
        </p:nvCxnSpPr>
        <p:spPr>
          <a:xfrm>
            <a:off x="4984025" y="4455497"/>
            <a:ext cx="59656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" name="Google Shape;157;p29"/>
          <p:cNvCxnSpPr/>
          <p:nvPr/>
        </p:nvCxnSpPr>
        <p:spPr>
          <a:xfrm>
            <a:off x="5007525" y="4455497"/>
            <a:ext cx="0" cy="5000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" name="Google Shape;158;p29"/>
          <p:cNvCxnSpPr/>
          <p:nvPr/>
        </p:nvCxnSpPr>
        <p:spPr>
          <a:xfrm>
            <a:off x="6430492" y="4455664"/>
            <a:ext cx="0" cy="5000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" name="Google Shape;159;p29"/>
          <p:cNvCxnSpPr/>
          <p:nvPr/>
        </p:nvCxnSpPr>
        <p:spPr>
          <a:xfrm>
            <a:off x="7963592" y="4455664"/>
            <a:ext cx="0" cy="5000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" name="Google Shape;160;p29"/>
          <p:cNvCxnSpPr/>
          <p:nvPr/>
        </p:nvCxnSpPr>
        <p:spPr>
          <a:xfrm>
            <a:off x="9441625" y="4455664"/>
            <a:ext cx="0" cy="5000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2" name="Google Shape;161;p29"/>
          <p:cNvCxnSpPr/>
          <p:nvPr/>
        </p:nvCxnSpPr>
        <p:spPr>
          <a:xfrm>
            <a:off x="10919659" y="4455664"/>
            <a:ext cx="0" cy="5000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" name="직사각형 19"/>
          <p:cNvSpPr/>
          <p:nvPr/>
        </p:nvSpPr>
        <p:spPr>
          <a:xfrm>
            <a:off x="197735" y="889727"/>
            <a:ext cx="11330637" cy="10895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dirty="0"/>
              <a:t>로컬 컴퓨터에서는 </a:t>
            </a:r>
            <a:r>
              <a:rPr lang="en-US" altLang="ko-KR" dirty="0"/>
              <a:t>RAM</a:t>
            </a:r>
            <a:r>
              <a:rPr lang="ko-KR" altLang="en-US" dirty="0"/>
              <a:t> 용량</a:t>
            </a:r>
            <a:r>
              <a:rPr lang="en-US" altLang="ko-KR" dirty="0"/>
              <a:t>(</a:t>
            </a:r>
            <a:r>
              <a:rPr lang="ko-KR" altLang="en-US" dirty="0"/>
              <a:t>예</a:t>
            </a:r>
            <a:r>
              <a:rPr lang="en-US" altLang="ko-KR" dirty="0"/>
              <a:t>: 32GB)</a:t>
            </a:r>
            <a:r>
              <a:rPr lang="ko-KR" altLang="en-US" dirty="0"/>
              <a:t> 범위의 데이터를 다룰 수 있습니다</a:t>
            </a:r>
            <a:r>
              <a:rPr lang="en-US" altLang="ko-KR" dirty="0"/>
              <a:t>.</a:t>
            </a: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dirty="0"/>
              <a:t>더 큰 </a:t>
            </a:r>
            <a:r>
              <a:rPr lang="ko-KR" altLang="en-US" dirty="0" err="1"/>
              <a:t>데이터셋은</a:t>
            </a:r>
            <a:r>
              <a:rPr lang="ko-KR" altLang="en-US" dirty="0"/>
              <a:t> </a:t>
            </a:r>
            <a:r>
              <a:rPr lang="en-US" altLang="ko-KR" dirty="0"/>
              <a:t>SQL </a:t>
            </a:r>
            <a:r>
              <a:rPr lang="ko-KR" altLang="en-US" dirty="0"/>
              <a:t>데이터베이스를 사용하여  </a:t>
            </a:r>
            <a:r>
              <a:rPr lang="ko-KR" altLang="en-US" dirty="0" err="1"/>
              <a:t>스토리지를</a:t>
            </a:r>
            <a:r>
              <a:rPr lang="ko-KR" altLang="en-US" dirty="0"/>
              <a:t> 사용하거나</a:t>
            </a:r>
            <a:r>
              <a:rPr lang="en-US" altLang="ko-KR" dirty="0"/>
              <a:t>,  </a:t>
            </a:r>
          </a:p>
          <a:p>
            <a:pPr>
              <a:lnSpc>
                <a:spcPct val="120000"/>
              </a:lnSpc>
            </a:pPr>
            <a:r>
              <a:rPr lang="en-US" altLang="ko-KR" dirty="0"/>
              <a:t>    </a:t>
            </a:r>
            <a:r>
              <a:rPr lang="ko-KR" altLang="en-US" dirty="0" err="1"/>
              <a:t>여러대의</a:t>
            </a:r>
            <a:r>
              <a:rPr lang="ko-KR" altLang="en-US" dirty="0"/>
              <a:t> 컴퓨터로 구성된 분산시스템을 사용해야 합니다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579390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142675" y="344693"/>
            <a:ext cx="10262680" cy="544463"/>
          </a:xfrm>
          <a:prstGeom prst="rect">
            <a:avLst/>
          </a:prstGeom>
        </p:spPr>
        <p:txBody>
          <a:bodyPr lIns="91438" tIns="45719" rIns="91438" bIns="45719"/>
          <a:lstStyle>
            <a:lvl1pPr algn="l" defTabSz="68644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Ubuntu </a:t>
            </a:r>
            <a:r>
              <a:rPr lang="ko-KR" altLang="en-US" sz="360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터미널 실행</a:t>
            </a:r>
            <a:endParaRPr lang="en-US" altLang="ko-KR" sz="3600" dirty="0">
              <a:solidFill>
                <a:srgbClr val="00B0F0"/>
              </a:solidFill>
              <a:latin typeface="나눔스퀘어_ac Bold" pitchFamily="50" charset="-127"/>
              <a:ea typeface="나눔스퀘어_ac Bold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 flipV="1">
            <a:off x="-8873" y="330178"/>
            <a:ext cx="137033" cy="5395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3532"/>
            <a:endParaRPr lang="ko-KR" altLang="en-US" sz="800">
              <a:solidFill>
                <a:srgbClr val="0070C0"/>
              </a:solidFill>
              <a:latin typeface="KT서체 Bold" panose="020B0600000101010101" pitchFamily="50" charset="-127"/>
              <a:ea typeface="KT서체 Bold" panose="020B0600000101010101" pitchFamily="50" charset="-127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87AFFB76-B44A-56EF-2725-B54F865111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2597" y="1054256"/>
            <a:ext cx="7570503" cy="5568023"/>
          </a:xfrm>
          <a:prstGeom prst="rect">
            <a:avLst/>
          </a:prstGeom>
          <a:noFill/>
          <a:ln w="9525">
            <a:solidFill>
              <a:schemeClr val="accent5"/>
            </a:solidFill>
            <a:miter lim="800000"/>
            <a:headEnd/>
            <a:tailEnd/>
          </a:ln>
        </p:spPr>
      </p:pic>
      <p:sp>
        <p:nvSpPr>
          <p:cNvPr id="5" name="모서리가 둥근 직사각형 68">
            <a:extLst>
              <a:ext uri="{FF2B5EF4-FFF2-40B4-BE49-F238E27FC236}">
                <a16:creationId xmlns:a16="http://schemas.microsoft.com/office/drawing/2014/main" id="{B8415650-268A-96A2-C3ED-DB8B38D49852}"/>
              </a:ext>
            </a:extLst>
          </p:cNvPr>
          <p:cNvSpPr/>
          <p:nvPr/>
        </p:nvSpPr>
        <p:spPr>
          <a:xfrm>
            <a:off x="2723587" y="4008326"/>
            <a:ext cx="1530914" cy="284273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13089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142675" y="344693"/>
            <a:ext cx="10262680" cy="544463"/>
          </a:xfrm>
          <a:prstGeom prst="rect">
            <a:avLst/>
          </a:prstGeom>
        </p:spPr>
        <p:txBody>
          <a:bodyPr lIns="91438" tIns="45719" rIns="91438" bIns="45719"/>
          <a:lstStyle>
            <a:lvl1pPr algn="l" defTabSz="68644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 err="1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Hadoop</a:t>
            </a:r>
            <a:r>
              <a:rPr lang="en-US" altLang="ko-KR" sz="360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360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설치</a:t>
            </a:r>
            <a:endParaRPr lang="en-US" altLang="ko-KR" sz="2800" dirty="0">
              <a:solidFill>
                <a:srgbClr val="00B0F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 flipV="1">
            <a:off x="-8873" y="330178"/>
            <a:ext cx="137033" cy="5395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3532"/>
            <a:endParaRPr lang="ko-KR" altLang="en-US" sz="800">
              <a:solidFill>
                <a:srgbClr val="0070C0"/>
              </a:solidFill>
              <a:latin typeface="KT서체 Bold" panose="020B0600000101010101" pitchFamily="50" charset="-127"/>
              <a:ea typeface="KT서체 Bold" panose="020B0600000101010101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31618" y="1371983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" altLang="ko-KR" dirty="0"/>
              <a:t>sudo apt update</a:t>
            </a:r>
            <a:br>
              <a:rPr lang="es-ES" altLang="ko-KR" dirty="0"/>
            </a:br>
            <a:r>
              <a:rPr lang="es-ES" altLang="ko-KR" dirty="0"/>
              <a:t>sudo apt upgrade -y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331618" y="1071146"/>
            <a:ext cx="4911922" cy="369330"/>
          </a:xfrm>
          <a:prstGeom prst="rect">
            <a:avLst/>
          </a:prstGeom>
        </p:spPr>
        <p:txBody>
          <a:bodyPr wrap="none" lIns="0" tIns="45719" rIns="0" bIns="45719">
            <a:spAutoFit/>
          </a:bodyPr>
          <a:lstStyle/>
          <a:p>
            <a:pPr defTabSz="914377"/>
            <a:r>
              <a:rPr lang="ko-KR" altLang="en-US" b="1" spc="-80" dirty="0">
                <a:solidFill>
                  <a:srgbClr val="0070C0"/>
                </a:solidFill>
                <a:latin typeface="+mn-ea"/>
                <a:cs typeface="Malgun Gothic"/>
              </a:rPr>
              <a:t>■ 시스템 패키지 업데이트 및 필요 프로그램 설치</a:t>
            </a:r>
            <a:endParaRPr lang="en-US" altLang="ko-KR" b="1" spc="-80" dirty="0">
              <a:solidFill>
                <a:srgbClr val="0070C0"/>
              </a:solidFill>
              <a:latin typeface="+mn-ea"/>
              <a:cs typeface="Malgun Gothic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31618" y="2676148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 err="1"/>
              <a:t>sudo</a:t>
            </a:r>
            <a:r>
              <a:rPr lang="en-US" altLang="ko-KR" dirty="0"/>
              <a:t> apt install openjdk-8-jdk</a:t>
            </a:r>
          </a:p>
          <a:p>
            <a:r>
              <a:rPr lang="en-US" altLang="ko-KR" dirty="0" err="1"/>
              <a:t>sudo</a:t>
            </a:r>
            <a:r>
              <a:rPr lang="en-US" altLang="ko-KR" dirty="0"/>
              <a:t> apt install maven</a:t>
            </a:r>
          </a:p>
          <a:p>
            <a:r>
              <a:rPr lang="en-US" altLang="ko-KR" dirty="0"/>
              <a:t>java –version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331618" y="2314351"/>
            <a:ext cx="1230017" cy="369330"/>
          </a:xfrm>
          <a:prstGeom prst="rect">
            <a:avLst/>
          </a:prstGeom>
        </p:spPr>
        <p:txBody>
          <a:bodyPr wrap="none" lIns="0" tIns="45719" rIns="0" bIns="45719">
            <a:spAutoFit/>
          </a:bodyPr>
          <a:lstStyle/>
          <a:p>
            <a:pPr defTabSz="914377"/>
            <a:r>
              <a:rPr lang="ko-KR" altLang="en-US" b="1" spc="-80" dirty="0">
                <a:solidFill>
                  <a:srgbClr val="0070C0"/>
                </a:solidFill>
                <a:latin typeface="+mn-ea"/>
                <a:cs typeface="Malgun Gothic"/>
              </a:rPr>
              <a:t>■ </a:t>
            </a:r>
            <a:r>
              <a:rPr lang="en-US" altLang="ko-KR" b="1" spc="-80" dirty="0">
                <a:solidFill>
                  <a:srgbClr val="0070C0"/>
                </a:solidFill>
                <a:latin typeface="+mn-ea"/>
                <a:cs typeface="Malgun Gothic"/>
              </a:rPr>
              <a:t>Java </a:t>
            </a:r>
            <a:r>
              <a:rPr lang="ko-KR" altLang="en-US" b="1" spc="-80" dirty="0">
                <a:solidFill>
                  <a:srgbClr val="0070C0"/>
                </a:solidFill>
                <a:latin typeface="+mn-ea"/>
                <a:cs typeface="Malgun Gothic"/>
              </a:rPr>
              <a:t>설치</a:t>
            </a:r>
            <a:endParaRPr lang="en-US" altLang="ko-KR" b="1" spc="-80" dirty="0">
              <a:solidFill>
                <a:srgbClr val="0070C0"/>
              </a:solidFill>
              <a:latin typeface="+mn-ea"/>
              <a:cs typeface="Malgun Gothic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337300" y="3226183"/>
            <a:ext cx="5723306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err="1"/>
              <a:t>sudo</a:t>
            </a:r>
            <a:r>
              <a:rPr lang="en-US" altLang="ko-KR" dirty="0"/>
              <a:t> apt install </a:t>
            </a:r>
            <a:r>
              <a:rPr lang="en-US" altLang="ko-KR" dirty="0" err="1"/>
              <a:t>openssh</a:t>
            </a:r>
            <a:r>
              <a:rPr lang="en-US" altLang="ko-KR" dirty="0"/>
              <a:t>-server</a:t>
            </a:r>
          </a:p>
          <a:p>
            <a:r>
              <a:rPr lang="en-US" altLang="ko-KR" dirty="0"/>
              <a:t>service </a:t>
            </a:r>
            <a:r>
              <a:rPr lang="en-US" altLang="ko-KR" dirty="0" err="1"/>
              <a:t>ssh</a:t>
            </a:r>
            <a:r>
              <a:rPr lang="en-US" altLang="ko-KR" dirty="0"/>
              <a:t> start</a:t>
            </a:r>
          </a:p>
          <a:p>
            <a:r>
              <a:rPr lang="en-US" altLang="ko-KR" dirty="0"/>
              <a:t>service </a:t>
            </a:r>
            <a:r>
              <a:rPr lang="en-US" altLang="ko-KR" dirty="0" err="1"/>
              <a:t>ssh</a:t>
            </a:r>
            <a:r>
              <a:rPr lang="en-US" altLang="ko-KR" dirty="0"/>
              <a:t> status</a:t>
            </a:r>
          </a:p>
          <a:p>
            <a:endParaRPr lang="en-US" altLang="ko-KR" dirty="0"/>
          </a:p>
          <a:p>
            <a:r>
              <a:rPr lang="en-US" altLang="ko-KR" dirty="0" err="1"/>
              <a:t>sudo</a:t>
            </a:r>
            <a:r>
              <a:rPr lang="en-US" altLang="ko-KR" dirty="0"/>
              <a:t> </a:t>
            </a:r>
            <a:r>
              <a:rPr lang="en-US" altLang="ko-KR" dirty="0" err="1"/>
              <a:t>ufw</a:t>
            </a:r>
            <a:r>
              <a:rPr lang="en-US" altLang="ko-KR" dirty="0"/>
              <a:t> allow 22</a:t>
            </a:r>
          </a:p>
          <a:p>
            <a:r>
              <a:rPr lang="en-US" altLang="ko-KR" dirty="0" err="1"/>
              <a:t>ssh-keygen</a:t>
            </a:r>
            <a:r>
              <a:rPr lang="en-US" altLang="ko-KR" dirty="0"/>
              <a:t> -t </a:t>
            </a:r>
            <a:r>
              <a:rPr lang="en-US" altLang="ko-KR" dirty="0" err="1"/>
              <a:t>rsa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cat ~/.</a:t>
            </a:r>
            <a:r>
              <a:rPr lang="en-US" altLang="ko-KR" dirty="0" err="1"/>
              <a:t>ssh</a:t>
            </a:r>
            <a:r>
              <a:rPr lang="en-US" altLang="ko-KR" dirty="0"/>
              <a:t>/id_rsa.pub &gt;&gt; ~/.</a:t>
            </a:r>
            <a:r>
              <a:rPr lang="en-US" altLang="ko-KR" dirty="0" err="1"/>
              <a:t>ssh</a:t>
            </a:r>
            <a:r>
              <a:rPr lang="en-US" altLang="ko-KR" dirty="0"/>
              <a:t>/</a:t>
            </a:r>
            <a:r>
              <a:rPr lang="en-US" altLang="ko-KR" dirty="0" err="1"/>
              <a:t>authorized_keys</a:t>
            </a:r>
            <a:endParaRPr lang="en-US" altLang="ko-KR" dirty="0"/>
          </a:p>
          <a:p>
            <a:r>
              <a:rPr lang="en-US" altLang="ko-KR" dirty="0"/>
              <a:t>cat ~/.</a:t>
            </a:r>
            <a:r>
              <a:rPr lang="en-US" altLang="ko-KR" dirty="0" err="1"/>
              <a:t>ssh</a:t>
            </a:r>
            <a:r>
              <a:rPr lang="en-US" altLang="ko-KR" dirty="0"/>
              <a:t>/</a:t>
            </a:r>
            <a:r>
              <a:rPr lang="en-US" altLang="ko-KR" dirty="0" err="1"/>
              <a:t>authorized_keys</a:t>
            </a:r>
            <a:endParaRPr lang="en-US" altLang="ko-KR" dirty="0"/>
          </a:p>
          <a:p>
            <a:r>
              <a:rPr lang="en-US" altLang="ko-KR" dirty="0" err="1"/>
              <a:t>chmod</a:t>
            </a:r>
            <a:r>
              <a:rPr lang="en-US" altLang="ko-KR" dirty="0"/>
              <a:t> 0660 ~/.</a:t>
            </a:r>
            <a:r>
              <a:rPr lang="en-US" altLang="ko-KR" dirty="0" err="1"/>
              <a:t>ssh</a:t>
            </a:r>
            <a:r>
              <a:rPr lang="en-US" altLang="ko-KR" dirty="0"/>
              <a:t>/</a:t>
            </a:r>
            <a:r>
              <a:rPr lang="en-US" altLang="ko-KR" dirty="0" err="1"/>
              <a:t>authorized_keys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ssh</a:t>
            </a:r>
            <a:r>
              <a:rPr lang="en-US" altLang="ko-KR" dirty="0"/>
              <a:t> </a:t>
            </a:r>
            <a:r>
              <a:rPr lang="en-US" altLang="ko-KR" dirty="0" err="1"/>
              <a:t>localhost</a:t>
            </a:r>
            <a:endParaRPr lang="en-US" altLang="ko-KR" dirty="0"/>
          </a:p>
          <a:p>
            <a:r>
              <a:rPr lang="en-US" altLang="ko-KR" dirty="0"/>
              <a:t>exit</a:t>
            </a:r>
            <a:endParaRPr lang="ko-KR" altLang="en-US" dirty="0"/>
          </a:p>
        </p:txBody>
      </p:sp>
      <p:sp>
        <p:nvSpPr>
          <p:cNvPr id="19" name="직사각형 18"/>
          <p:cNvSpPr/>
          <p:nvPr/>
        </p:nvSpPr>
        <p:spPr>
          <a:xfrm>
            <a:off x="6337300" y="2925346"/>
            <a:ext cx="5711628" cy="369330"/>
          </a:xfrm>
          <a:prstGeom prst="rect">
            <a:avLst/>
          </a:prstGeom>
        </p:spPr>
        <p:txBody>
          <a:bodyPr wrap="none" lIns="0" tIns="45719" rIns="0" bIns="45719">
            <a:spAutoFit/>
          </a:bodyPr>
          <a:lstStyle/>
          <a:p>
            <a:pPr defTabSz="914377"/>
            <a:r>
              <a:rPr lang="ko-KR" altLang="en-US" b="1" spc="-80" dirty="0">
                <a:solidFill>
                  <a:srgbClr val="0070C0"/>
                </a:solidFill>
                <a:latin typeface="+mn-ea"/>
                <a:cs typeface="Malgun Gothic"/>
              </a:rPr>
              <a:t>■ </a:t>
            </a:r>
            <a:r>
              <a:rPr lang="en-US" altLang="ko-KR" b="1" spc="-80" dirty="0">
                <a:solidFill>
                  <a:srgbClr val="0070C0"/>
                </a:solidFill>
                <a:latin typeface="+mn-ea"/>
                <a:cs typeface="Malgun Gothic"/>
              </a:rPr>
              <a:t>SSH </a:t>
            </a:r>
            <a:r>
              <a:rPr lang="ko-KR" altLang="en-US" b="1" spc="-80" dirty="0">
                <a:solidFill>
                  <a:srgbClr val="0070C0"/>
                </a:solidFill>
                <a:latin typeface="+mn-ea"/>
                <a:cs typeface="Malgun Gothic"/>
              </a:rPr>
              <a:t>서버 설치 및 설정</a:t>
            </a:r>
            <a:r>
              <a:rPr lang="en-US" altLang="ko-KR" b="1" spc="-80" dirty="0">
                <a:solidFill>
                  <a:srgbClr val="0070C0"/>
                </a:solidFill>
                <a:latin typeface="+mn-ea"/>
                <a:cs typeface="Malgun Gothic"/>
              </a:rPr>
              <a:t>(</a:t>
            </a:r>
            <a:r>
              <a:rPr lang="en-US" altLang="ko-KR" b="1" spc="-80" dirty="0">
                <a:solidFill>
                  <a:srgbClr val="0070C0"/>
                </a:solidFill>
                <a:latin typeface="+mn-ea"/>
                <a:cs typeface="Malgun Gothic"/>
                <a:hlinkClick r:id="rId3"/>
              </a:rPr>
              <a:t>password </a:t>
            </a:r>
            <a:r>
              <a:rPr lang="ko-KR" altLang="en-US" b="1" spc="-80" dirty="0">
                <a:solidFill>
                  <a:srgbClr val="0070C0"/>
                </a:solidFill>
                <a:latin typeface="+mn-ea"/>
                <a:cs typeface="Malgun Gothic"/>
                <a:hlinkClick r:id="rId3"/>
              </a:rPr>
              <a:t>없이 </a:t>
            </a:r>
            <a:r>
              <a:rPr lang="en-US" altLang="ko-KR" b="1" spc="-80" dirty="0" err="1">
                <a:solidFill>
                  <a:srgbClr val="0070C0"/>
                </a:solidFill>
                <a:latin typeface="+mn-ea"/>
                <a:cs typeface="Malgun Gothic"/>
                <a:hlinkClick r:id="rId3"/>
              </a:rPr>
              <a:t>ssh</a:t>
            </a:r>
            <a:r>
              <a:rPr lang="en-US" altLang="ko-KR" b="1" spc="-80" dirty="0">
                <a:solidFill>
                  <a:srgbClr val="0070C0"/>
                </a:solidFill>
                <a:latin typeface="+mn-ea"/>
                <a:cs typeface="Malgun Gothic"/>
                <a:hlinkClick r:id="rId3"/>
              </a:rPr>
              <a:t> </a:t>
            </a:r>
            <a:r>
              <a:rPr lang="ko-KR" altLang="en-US" b="1" spc="-80" dirty="0">
                <a:solidFill>
                  <a:srgbClr val="0070C0"/>
                </a:solidFill>
                <a:latin typeface="+mn-ea"/>
                <a:cs typeface="Malgun Gothic"/>
                <a:hlinkClick r:id="rId3"/>
              </a:rPr>
              <a:t>연결하기</a:t>
            </a:r>
            <a:r>
              <a:rPr lang="en-US" altLang="ko-KR" b="1" spc="-80" dirty="0">
                <a:solidFill>
                  <a:srgbClr val="0070C0"/>
                </a:solidFill>
                <a:latin typeface="+mn-ea"/>
                <a:cs typeface="Malgun Gothic"/>
              </a:rPr>
              <a:t>)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6337300" y="568424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/>
              <a:t>cd</a:t>
            </a:r>
          </a:p>
          <a:p>
            <a:endParaRPr lang="en-US" altLang="ko-KR" dirty="0"/>
          </a:p>
          <a:p>
            <a:r>
              <a:rPr lang="en-US" altLang="ko-KR" dirty="0"/>
              <a:t>vi .</a:t>
            </a:r>
            <a:r>
              <a:rPr lang="en-US" altLang="ko-KR" dirty="0" err="1"/>
              <a:t>bashrc</a:t>
            </a:r>
            <a:endParaRPr lang="ko-KR" altLang="en-US" dirty="0"/>
          </a:p>
          <a:p>
            <a:r>
              <a:rPr lang="en-US" altLang="ko-KR" dirty="0"/>
              <a:t>---------------------------------------------------------------</a:t>
            </a:r>
          </a:p>
          <a:p>
            <a:r>
              <a:rPr lang="en-US" altLang="ko-KR" dirty="0"/>
              <a:t>export JAVA_HOME=/</a:t>
            </a:r>
            <a:r>
              <a:rPr lang="en-US" altLang="ko-KR" dirty="0" err="1"/>
              <a:t>usr</a:t>
            </a:r>
            <a:r>
              <a:rPr lang="en-US" altLang="ko-KR" dirty="0"/>
              <a:t>/lib/</a:t>
            </a:r>
            <a:r>
              <a:rPr lang="en-US" altLang="ko-KR" dirty="0" err="1"/>
              <a:t>jvm</a:t>
            </a:r>
            <a:r>
              <a:rPr lang="en-US" altLang="ko-KR" dirty="0"/>
              <a:t>/java-8-openjdk-amd64</a:t>
            </a:r>
          </a:p>
          <a:p>
            <a:r>
              <a:rPr lang="en-US" altLang="ko-KR" dirty="0"/>
              <a:t>---------------------------------------------------------------</a:t>
            </a:r>
          </a:p>
          <a:p>
            <a:endParaRPr lang="en-US" altLang="ko-KR" dirty="0"/>
          </a:p>
          <a:p>
            <a:r>
              <a:rPr lang="en-US" altLang="ko-KR" dirty="0"/>
              <a:t>source .</a:t>
            </a:r>
            <a:r>
              <a:rPr lang="en-US" altLang="ko-KR" dirty="0" err="1"/>
              <a:t>bashrc</a:t>
            </a:r>
            <a:endParaRPr lang="en-US" altLang="ko-KR" dirty="0"/>
          </a:p>
        </p:txBody>
      </p:sp>
      <p:sp>
        <p:nvSpPr>
          <p:cNvPr id="15" name="직사각형 14"/>
          <p:cNvSpPr/>
          <p:nvPr/>
        </p:nvSpPr>
        <p:spPr>
          <a:xfrm>
            <a:off x="6337300" y="199094"/>
            <a:ext cx="2478435" cy="369330"/>
          </a:xfrm>
          <a:prstGeom prst="rect">
            <a:avLst/>
          </a:prstGeom>
        </p:spPr>
        <p:txBody>
          <a:bodyPr wrap="none" lIns="0" tIns="45719" rIns="0" bIns="45719">
            <a:spAutoFit/>
          </a:bodyPr>
          <a:lstStyle/>
          <a:p>
            <a:pPr defTabSz="914377"/>
            <a:r>
              <a:rPr lang="ko-KR" altLang="en-US" b="1" spc="-80" dirty="0">
                <a:solidFill>
                  <a:srgbClr val="0070C0"/>
                </a:solidFill>
                <a:latin typeface="+mn-ea"/>
                <a:cs typeface="Malgun Gothic"/>
              </a:rPr>
              <a:t>■ </a:t>
            </a:r>
            <a:r>
              <a:rPr lang="en-US" altLang="ko-KR" b="1" spc="-80" dirty="0">
                <a:solidFill>
                  <a:srgbClr val="0070C0"/>
                </a:solidFill>
                <a:latin typeface="+mn-ea"/>
                <a:cs typeface="Malgun Gothic"/>
              </a:rPr>
              <a:t>Java HOME </a:t>
            </a:r>
            <a:r>
              <a:rPr lang="ko-KR" altLang="en-US" b="1" spc="-80" dirty="0">
                <a:solidFill>
                  <a:srgbClr val="0070C0"/>
                </a:solidFill>
                <a:latin typeface="+mn-ea"/>
                <a:cs typeface="Malgun Gothic"/>
              </a:rPr>
              <a:t>환경 설정</a:t>
            </a:r>
            <a:endParaRPr lang="en-US" altLang="ko-KR" b="1" spc="-80" dirty="0">
              <a:solidFill>
                <a:srgbClr val="0070C0"/>
              </a:solidFill>
              <a:latin typeface="+mn-ea"/>
              <a:cs typeface="Malgun Gothic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C260A7F-3BC4-ABAF-E7E8-BB7DB9338F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300" y="3776035"/>
            <a:ext cx="6096000" cy="100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6345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142675" y="344693"/>
            <a:ext cx="10262680" cy="544463"/>
          </a:xfrm>
          <a:prstGeom prst="rect">
            <a:avLst/>
          </a:prstGeom>
        </p:spPr>
        <p:txBody>
          <a:bodyPr lIns="91438" tIns="45719" rIns="91438" bIns="45719"/>
          <a:lstStyle>
            <a:lvl1pPr algn="l" defTabSz="68644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 err="1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Hadoop</a:t>
            </a:r>
            <a:r>
              <a:rPr lang="en-US" altLang="ko-KR" sz="360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360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설치</a:t>
            </a:r>
            <a:endParaRPr lang="en-US" altLang="ko-KR" sz="2800" dirty="0">
              <a:solidFill>
                <a:srgbClr val="00B0F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 flipV="1">
            <a:off x="-8873" y="330178"/>
            <a:ext cx="137033" cy="5395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3532"/>
            <a:endParaRPr lang="ko-KR" altLang="en-US" sz="800">
              <a:solidFill>
                <a:srgbClr val="0070C0"/>
              </a:solidFill>
              <a:latin typeface="KT서체 Bold" panose="020B0600000101010101" pitchFamily="50" charset="-127"/>
              <a:ea typeface="KT서체 Bold" panose="020B0600000101010101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331618" y="1685027"/>
            <a:ext cx="1131131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/>
              <a:t>cd </a:t>
            </a:r>
          </a:p>
          <a:p>
            <a:pPr>
              <a:lnSpc>
                <a:spcPct val="150000"/>
              </a:lnSpc>
            </a:pPr>
            <a:r>
              <a:rPr lang="en-US" altLang="ko-KR" sz="1600" dirty="0" err="1"/>
              <a:t>wget</a:t>
            </a:r>
            <a:r>
              <a:rPr lang="en-US" altLang="ko-KR" sz="1600" dirty="0"/>
              <a:t> https://downloads.apache.org/hadoop/common/hadoop-3.3.4/hadoop-3.3.4.tar.gz  </a:t>
            </a:r>
          </a:p>
          <a:p>
            <a:pPr>
              <a:lnSpc>
                <a:spcPct val="150000"/>
              </a:lnSpc>
            </a:pPr>
            <a:r>
              <a:rPr lang="en-US" altLang="ko-KR" sz="1600" dirty="0"/>
              <a:t>tar </a:t>
            </a:r>
            <a:r>
              <a:rPr lang="en-US" altLang="ko-KR" sz="1600" dirty="0" err="1"/>
              <a:t>zxvf</a:t>
            </a:r>
            <a:r>
              <a:rPr lang="en-US" altLang="ko-KR" sz="1600" dirty="0"/>
              <a:t> hadoop-3.3.4.tar.gz</a:t>
            </a:r>
          </a:p>
          <a:p>
            <a:pPr>
              <a:lnSpc>
                <a:spcPct val="150000"/>
              </a:lnSpc>
            </a:pPr>
            <a:r>
              <a:rPr lang="en-US" altLang="ko-KR" sz="1600" dirty="0"/>
              <a:t>mv hadoop-3.3.4 hadoop3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331618" y="1323230"/>
            <a:ext cx="3682611" cy="369330"/>
          </a:xfrm>
          <a:prstGeom prst="rect">
            <a:avLst/>
          </a:prstGeom>
        </p:spPr>
        <p:txBody>
          <a:bodyPr wrap="none" lIns="0" tIns="45719" rIns="0" bIns="45719">
            <a:spAutoFit/>
          </a:bodyPr>
          <a:lstStyle/>
          <a:p>
            <a:pPr defTabSz="914377"/>
            <a:r>
              <a:rPr lang="ko-KR" altLang="en-US" b="1" spc="-80" dirty="0">
                <a:solidFill>
                  <a:srgbClr val="0070C0"/>
                </a:solidFill>
                <a:latin typeface="+mn-ea"/>
                <a:cs typeface="Malgun Gothic"/>
              </a:rPr>
              <a:t>■ </a:t>
            </a:r>
            <a:r>
              <a:rPr lang="en-US" altLang="ko-KR" b="1" spc="-80" dirty="0">
                <a:solidFill>
                  <a:srgbClr val="0070C0"/>
                </a:solidFill>
                <a:latin typeface="+mn-ea"/>
                <a:cs typeface="Malgun Gothic"/>
              </a:rPr>
              <a:t>Apache Hadoop </a:t>
            </a:r>
            <a:r>
              <a:rPr lang="ko-KR" altLang="en-US" b="1" spc="-80" dirty="0">
                <a:solidFill>
                  <a:srgbClr val="0070C0"/>
                </a:solidFill>
                <a:latin typeface="+mn-ea"/>
                <a:cs typeface="Malgun Gothic"/>
              </a:rPr>
              <a:t>다운로드 및 설치</a:t>
            </a:r>
            <a:endParaRPr lang="en-US" altLang="ko-KR" b="1" spc="-80" dirty="0">
              <a:solidFill>
                <a:srgbClr val="0070C0"/>
              </a:solidFill>
              <a:latin typeface="+mn-ea"/>
              <a:cs typeface="Malgun Gothic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364532" y="1323230"/>
            <a:ext cx="43939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hlinkClick r:id="rId3"/>
              </a:rPr>
              <a:t>https://hadoop.apache.org/releases.html</a:t>
            </a:r>
            <a:endParaRPr lang="ko-KR" altLang="en-US" dirty="0"/>
          </a:p>
        </p:txBody>
      </p:sp>
      <p:sp>
        <p:nvSpPr>
          <p:cNvPr id="16" name="직사각형 15"/>
          <p:cNvSpPr/>
          <p:nvPr/>
        </p:nvSpPr>
        <p:spPr>
          <a:xfrm>
            <a:off x="331618" y="3832644"/>
            <a:ext cx="1057468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vi .</a:t>
            </a:r>
            <a:r>
              <a:rPr lang="en-US" altLang="ko-KR" dirty="0" err="1"/>
              <a:t>bashrc</a:t>
            </a:r>
            <a:endParaRPr lang="ko-KR" altLang="en-US" dirty="0"/>
          </a:p>
          <a:p>
            <a:r>
              <a:rPr lang="en-US" altLang="ko-KR" dirty="0"/>
              <a:t>---------------------------------------------------------------</a:t>
            </a:r>
          </a:p>
          <a:p>
            <a:r>
              <a:rPr lang="en-US" altLang="ko-KR" dirty="0"/>
              <a:t>export HADOOP_HOME=/home/</a:t>
            </a:r>
            <a:r>
              <a:rPr lang="en-US" altLang="ko-KR" dirty="0" err="1"/>
              <a:t>abc</a:t>
            </a:r>
            <a:r>
              <a:rPr lang="en-US" altLang="ko-KR" dirty="0"/>
              <a:t>/hadoop3</a:t>
            </a:r>
          </a:p>
          <a:p>
            <a:r>
              <a:rPr lang="en-US" altLang="ko-KR" dirty="0"/>
              <a:t>export PATH=$PATH:$HADOOP_HOME/bin</a:t>
            </a:r>
          </a:p>
          <a:p>
            <a:r>
              <a:rPr lang="en-US" altLang="ko-KR" dirty="0"/>
              <a:t>---------------------------------------------------------------</a:t>
            </a:r>
          </a:p>
          <a:p>
            <a:endParaRPr lang="en-US" altLang="ko-KR" dirty="0"/>
          </a:p>
          <a:p>
            <a:r>
              <a:rPr lang="en-US" altLang="ko-KR" dirty="0"/>
              <a:t>source .</a:t>
            </a:r>
            <a:r>
              <a:rPr lang="en-US" altLang="ko-KR" dirty="0" err="1"/>
              <a:t>bashrc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hadoop</a:t>
            </a:r>
            <a:r>
              <a:rPr lang="en-US" altLang="ko-KR" dirty="0"/>
              <a:t> version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331618" y="3463314"/>
            <a:ext cx="2868414" cy="369330"/>
          </a:xfrm>
          <a:prstGeom prst="rect">
            <a:avLst/>
          </a:prstGeom>
        </p:spPr>
        <p:txBody>
          <a:bodyPr wrap="none" lIns="0" tIns="45719" rIns="0" bIns="45719">
            <a:spAutoFit/>
          </a:bodyPr>
          <a:lstStyle/>
          <a:p>
            <a:pPr defTabSz="914377"/>
            <a:r>
              <a:rPr lang="ko-KR" altLang="en-US" b="1" spc="-80" dirty="0">
                <a:solidFill>
                  <a:srgbClr val="0070C0"/>
                </a:solidFill>
                <a:latin typeface="+mn-ea"/>
                <a:cs typeface="Malgun Gothic"/>
              </a:rPr>
              <a:t>■ </a:t>
            </a:r>
            <a:r>
              <a:rPr lang="en-US" altLang="ko-KR" b="1" spc="-80" dirty="0" err="1">
                <a:solidFill>
                  <a:srgbClr val="0070C0"/>
                </a:solidFill>
                <a:latin typeface="+mn-ea"/>
                <a:cs typeface="Malgun Gothic"/>
              </a:rPr>
              <a:t>Hadoop</a:t>
            </a:r>
            <a:r>
              <a:rPr lang="en-US" altLang="ko-KR" b="1" spc="-80" dirty="0">
                <a:solidFill>
                  <a:srgbClr val="0070C0"/>
                </a:solidFill>
                <a:latin typeface="+mn-ea"/>
                <a:cs typeface="Malgun Gothic"/>
              </a:rPr>
              <a:t> HOME </a:t>
            </a:r>
            <a:r>
              <a:rPr lang="ko-KR" altLang="en-US" b="1" spc="-80" dirty="0">
                <a:solidFill>
                  <a:srgbClr val="0070C0"/>
                </a:solidFill>
                <a:latin typeface="+mn-ea"/>
                <a:cs typeface="Malgun Gothic"/>
              </a:rPr>
              <a:t>환경 설정</a:t>
            </a:r>
            <a:endParaRPr lang="en-US" altLang="ko-KR" b="1" spc="-80" dirty="0">
              <a:solidFill>
                <a:srgbClr val="0070C0"/>
              </a:solidFill>
              <a:latin typeface="+mn-ea"/>
              <a:cs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783612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142674" y="344693"/>
            <a:ext cx="12049325" cy="544463"/>
          </a:xfrm>
          <a:prstGeom prst="rect">
            <a:avLst/>
          </a:prstGeom>
        </p:spPr>
        <p:txBody>
          <a:bodyPr lIns="91438" tIns="45719" rIns="91438" bIns="45719"/>
          <a:lstStyle>
            <a:lvl1pPr algn="l" defTabSz="68644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 err="1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Hadoop</a:t>
            </a:r>
            <a:r>
              <a:rPr lang="en-US" altLang="ko-KR" sz="360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360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설정 </a:t>
            </a:r>
            <a:r>
              <a:rPr lang="en-US" altLang="ko-KR" sz="360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core-site.xml </a:t>
            </a:r>
            <a:r>
              <a:rPr lang="en-US" altLang="ko-KR" sz="200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200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클러스터 내 </a:t>
            </a:r>
            <a:r>
              <a:rPr lang="ko-KR" altLang="en-US" sz="2000" dirty="0" err="1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네임노드에서</a:t>
            </a:r>
            <a:r>
              <a:rPr lang="ko-KR" altLang="en-US" sz="200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실행되는 </a:t>
            </a:r>
            <a:r>
              <a:rPr lang="ko-KR" altLang="en-US" sz="2000" dirty="0" err="1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하둡</a:t>
            </a:r>
            <a:r>
              <a:rPr lang="ko-KR" altLang="en-US" sz="200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000" dirty="0" err="1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데몬에</a:t>
            </a:r>
            <a:r>
              <a:rPr lang="ko-KR" altLang="en-US" sz="200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관한 설정</a:t>
            </a:r>
            <a:r>
              <a:rPr lang="en-US" altLang="ko-KR" sz="200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200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endParaRPr lang="en-US" altLang="ko-KR" sz="2800" dirty="0">
              <a:solidFill>
                <a:srgbClr val="00B0F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 flipV="1">
            <a:off x="-8873" y="330178"/>
            <a:ext cx="137033" cy="5395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3532"/>
            <a:endParaRPr lang="ko-KR" altLang="en-US" sz="800">
              <a:solidFill>
                <a:srgbClr val="0070C0"/>
              </a:solidFill>
              <a:latin typeface="KT서체 Bold" panose="020B0600000101010101" pitchFamily="50" charset="-127"/>
              <a:ea typeface="KT서체 Bold" panose="020B0600000101010101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331618" y="1253971"/>
            <a:ext cx="5936178" cy="55846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/>
              <a:t>cd ~/hadoop3/</a:t>
            </a:r>
            <a:r>
              <a:rPr lang="en-US" altLang="ko-KR" sz="1600" dirty="0" err="1"/>
              <a:t>etc</a:t>
            </a:r>
            <a:r>
              <a:rPr lang="en-US" altLang="ko-KR" sz="1600" dirty="0"/>
              <a:t>/</a:t>
            </a:r>
            <a:r>
              <a:rPr lang="en-US" altLang="ko-KR" sz="1600" dirty="0" err="1"/>
              <a:t>hadoop</a:t>
            </a:r>
            <a:r>
              <a:rPr lang="en-US" altLang="ko-KR" sz="1600" dirty="0"/>
              <a:t>/</a:t>
            </a:r>
          </a:p>
          <a:p>
            <a:pPr>
              <a:lnSpc>
                <a:spcPct val="150000"/>
              </a:lnSpc>
            </a:pPr>
            <a:endParaRPr lang="en-US" altLang="ko-KR" sz="1600" dirty="0"/>
          </a:p>
          <a:p>
            <a:pPr>
              <a:lnSpc>
                <a:spcPct val="150000"/>
              </a:lnSpc>
            </a:pPr>
            <a:r>
              <a:rPr lang="en-US" altLang="ko-KR" sz="1600" dirty="0"/>
              <a:t>vi core-site.xml</a:t>
            </a:r>
          </a:p>
          <a:p>
            <a:pPr>
              <a:lnSpc>
                <a:spcPct val="150000"/>
              </a:lnSpc>
            </a:pPr>
            <a:r>
              <a:rPr lang="en-US" altLang="ko-KR" sz="1600" dirty="0"/>
              <a:t>---------------------------------------------------------------</a:t>
            </a:r>
          </a:p>
          <a:p>
            <a:pPr>
              <a:lnSpc>
                <a:spcPct val="150000"/>
              </a:lnSpc>
            </a:pPr>
            <a:r>
              <a:rPr lang="en-US" altLang="ko-KR" sz="1600" dirty="0"/>
              <a:t>&lt;configuration&gt;</a:t>
            </a:r>
          </a:p>
          <a:p>
            <a:pPr>
              <a:lnSpc>
                <a:spcPct val="150000"/>
              </a:lnSpc>
            </a:pPr>
            <a:r>
              <a:rPr lang="en-US" altLang="ko-KR" sz="1600" dirty="0"/>
              <a:t>    &lt;property&gt;</a:t>
            </a:r>
          </a:p>
          <a:p>
            <a:pPr>
              <a:lnSpc>
                <a:spcPct val="150000"/>
              </a:lnSpc>
            </a:pPr>
            <a:r>
              <a:rPr lang="en-US" altLang="ko-KR" sz="1600" dirty="0"/>
              <a:t>        &lt;name&gt;</a:t>
            </a:r>
            <a:r>
              <a:rPr lang="en-US" altLang="ko-KR" sz="1600" dirty="0" err="1"/>
              <a:t>fs.defaultFS</a:t>
            </a:r>
            <a:r>
              <a:rPr lang="en-US" altLang="ko-KR" sz="1600" dirty="0"/>
              <a:t>&lt;/name&gt;</a:t>
            </a:r>
          </a:p>
          <a:p>
            <a:pPr>
              <a:lnSpc>
                <a:spcPct val="150000"/>
              </a:lnSpc>
            </a:pPr>
            <a:r>
              <a:rPr lang="en-US" altLang="ko-KR" sz="1600" dirty="0"/>
              <a:t>        &lt;value&gt;hdfs://localhost:9000/&lt;/value&gt;</a:t>
            </a:r>
          </a:p>
          <a:p>
            <a:pPr>
              <a:lnSpc>
                <a:spcPct val="150000"/>
              </a:lnSpc>
            </a:pPr>
            <a:r>
              <a:rPr lang="en-US" altLang="ko-KR" sz="1600" dirty="0"/>
              <a:t>    &lt;/property&gt;</a:t>
            </a:r>
          </a:p>
          <a:p>
            <a:pPr>
              <a:lnSpc>
                <a:spcPct val="150000"/>
              </a:lnSpc>
            </a:pPr>
            <a:r>
              <a:rPr lang="en-US" altLang="ko-KR" sz="1600" dirty="0"/>
              <a:t>    &lt;property&gt;            </a:t>
            </a:r>
          </a:p>
          <a:p>
            <a:pPr>
              <a:lnSpc>
                <a:spcPct val="150000"/>
              </a:lnSpc>
            </a:pPr>
            <a:r>
              <a:rPr lang="en-US" altLang="ko-KR" sz="1600" dirty="0"/>
              <a:t>        &lt;name&gt;</a:t>
            </a:r>
            <a:r>
              <a:rPr lang="en-US" altLang="ko-KR" sz="1600" dirty="0" err="1"/>
              <a:t>hadoop.http.staticuser.user</a:t>
            </a:r>
            <a:r>
              <a:rPr lang="en-US" altLang="ko-KR" sz="1600" dirty="0"/>
              <a:t>&lt;/name&gt;</a:t>
            </a:r>
          </a:p>
          <a:p>
            <a:pPr>
              <a:lnSpc>
                <a:spcPct val="150000"/>
              </a:lnSpc>
            </a:pPr>
            <a:r>
              <a:rPr lang="en-US" altLang="ko-KR" sz="1600" dirty="0"/>
              <a:t>        &lt;value&gt;</a:t>
            </a:r>
            <a:r>
              <a:rPr lang="en-US" altLang="ko-KR" sz="1600" dirty="0" err="1"/>
              <a:t>abc</a:t>
            </a:r>
            <a:r>
              <a:rPr lang="en-US" altLang="ko-KR" sz="1600" dirty="0"/>
              <a:t>&lt;/value&gt;</a:t>
            </a:r>
          </a:p>
          <a:p>
            <a:pPr>
              <a:lnSpc>
                <a:spcPct val="150000"/>
              </a:lnSpc>
            </a:pPr>
            <a:r>
              <a:rPr lang="en-US" altLang="ko-KR" sz="1600" dirty="0"/>
              <a:t>    &lt;/property&gt;</a:t>
            </a:r>
          </a:p>
          <a:p>
            <a:pPr>
              <a:lnSpc>
                <a:spcPct val="150000"/>
              </a:lnSpc>
            </a:pPr>
            <a:r>
              <a:rPr lang="en-US" altLang="ko-KR" sz="1600" dirty="0"/>
              <a:t>&lt;/configuration&gt;</a:t>
            </a:r>
          </a:p>
          <a:p>
            <a:pPr>
              <a:lnSpc>
                <a:spcPct val="150000"/>
              </a:lnSpc>
            </a:pPr>
            <a:r>
              <a:rPr lang="en-US" altLang="ko-KR" sz="1600" dirty="0"/>
              <a:t>---------------------------------------------------------------</a:t>
            </a:r>
          </a:p>
        </p:txBody>
      </p:sp>
    </p:spTree>
    <p:extLst>
      <p:ext uri="{BB962C8B-B14F-4D97-AF65-F5344CB8AC3E}">
        <p14:creationId xmlns:p14="http://schemas.microsoft.com/office/powerpoint/2010/main" val="18242462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142675" y="344693"/>
            <a:ext cx="10262680" cy="544463"/>
          </a:xfrm>
          <a:prstGeom prst="rect">
            <a:avLst/>
          </a:prstGeom>
        </p:spPr>
        <p:txBody>
          <a:bodyPr lIns="91438" tIns="45719" rIns="91438" bIns="45719"/>
          <a:lstStyle>
            <a:lvl1pPr algn="l" defTabSz="68644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 err="1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Hadoop</a:t>
            </a:r>
            <a:r>
              <a:rPr lang="en-US" altLang="ko-KR" sz="360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360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설정 </a:t>
            </a:r>
            <a:r>
              <a:rPr lang="en-US" altLang="ko-KR" sz="360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hdfs-site.xml : </a:t>
            </a:r>
            <a:r>
              <a:rPr lang="en-US" altLang="ko-KR" sz="200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2000" dirty="0" err="1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하둡</a:t>
            </a:r>
            <a:r>
              <a:rPr lang="ko-KR" altLang="en-US" sz="200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파일시스템에 관한 설정</a:t>
            </a:r>
            <a:r>
              <a:rPr lang="en-US" altLang="ko-KR" sz="200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200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2000" dirty="0">
              <a:solidFill>
                <a:srgbClr val="00B0F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 flipV="1">
            <a:off x="-8873" y="330178"/>
            <a:ext cx="137033" cy="5395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3532"/>
            <a:endParaRPr lang="ko-KR" altLang="en-US" sz="800">
              <a:solidFill>
                <a:srgbClr val="0070C0"/>
              </a:solidFill>
              <a:latin typeface="KT서체 Bold" panose="020B0600000101010101" pitchFamily="50" charset="-127"/>
              <a:ea typeface="KT서체 Bold" panose="020B0600000101010101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47493" y="1452277"/>
            <a:ext cx="2968089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/>
              <a:t>cd ~/hadoop3</a:t>
            </a:r>
          </a:p>
          <a:p>
            <a:pPr>
              <a:lnSpc>
                <a:spcPct val="150000"/>
              </a:lnSpc>
            </a:pPr>
            <a:r>
              <a:rPr lang="en-US" altLang="ko-KR" sz="1600" dirty="0" err="1"/>
              <a:t>mkdir</a:t>
            </a:r>
            <a:r>
              <a:rPr lang="en-US" altLang="ko-KR" sz="1600" dirty="0"/>
              <a:t> </a:t>
            </a:r>
            <a:r>
              <a:rPr lang="en-US" altLang="ko-KR" sz="1600" dirty="0" err="1"/>
              <a:t>dfs</a:t>
            </a:r>
            <a:endParaRPr lang="en-US" altLang="ko-KR" sz="1600" dirty="0"/>
          </a:p>
          <a:p>
            <a:pPr>
              <a:lnSpc>
                <a:spcPct val="150000"/>
              </a:lnSpc>
            </a:pPr>
            <a:r>
              <a:rPr lang="en-US" altLang="ko-KR" sz="1600" dirty="0" err="1"/>
              <a:t>mkdir</a:t>
            </a:r>
            <a:r>
              <a:rPr lang="en-US" altLang="ko-KR" sz="1600" dirty="0"/>
              <a:t> </a:t>
            </a:r>
            <a:r>
              <a:rPr lang="en-US" altLang="ko-KR" sz="1600" dirty="0" err="1"/>
              <a:t>dfs</a:t>
            </a:r>
            <a:r>
              <a:rPr lang="en-US" altLang="ko-KR" sz="1600" dirty="0"/>
              <a:t>/name</a:t>
            </a:r>
          </a:p>
          <a:p>
            <a:pPr>
              <a:lnSpc>
                <a:spcPct val="150000"/>
              </a:lnSpc>
            </a:pPr>
            <a:r>
              <a:rPr lang="en-US" altLang="ko-KR" sz="1600" dirty="0" err="1"/>
              <a:t>mkdir</a:t>
            </a:r>
            <a:r>
              <a:rPr lang="en-US" altLang="ko-KR" sz="1600" dirty="0"/>
              <a:t> </a:t>
            </a:r>
            <a:r>
              <a:rPr lang="en-US" altLang="ko-KR" sz="1600" dirty="0" err="1"/>
              <a:t>dfs</a:t>
            </a:r>
            <a:r>
              <a:rPr lang="en-US" altLang="ko-KR" sz="1600" dirty="0"/>
              <a:t>/</a:t>
            </a:r>
            <a:r>
              <a:rPr lang="en-US" altLang="ko-KR" sz="1600" dirty="0" err="1"/>
              <a:t>namesecondary</a:t>
            </a:r>
            <a:endParaRPr lang="en-US" altLang="ko-KR" sz="1600" dirty="0"/>
          </a:p>
          <a:p>
            <a:pPr>
              <a:lnSpc>
                <a:spcPct val="150000"/>
              </a:lnSpc>
            </a:pPr>
            <a:r>
              <a:rPr lang="en-US" altLang="ko-KR" sz="1600" dirty="0" err="1"/>
              <a:t>mkdir</a:t>
            </a:r>
            <a:r>
              <a:rPr lang="en-US" altLang="ko-KR" sz="1600" dirty="0"/>
              <a:t> </a:t>
            </a:r>
            <a:r>
              <a:rPr lang="en-US" altLang="ko-KR" sz="1600" dirty="0" err="1"/>
              <a:t>dfs</a:t>
            </a:r>
            <a:r>
              <a:rPr lang="en-US" altLang="ko-KR" sz="1600" dirty="0"/>
              <a:t>/data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4110189" y="1452277"/>
            <a:ext cx="6147672" cy="5115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600" dirty="0"/>
              <a:t>vi ~/hadoop3/</a:t>
            </a:r>
            <a:r>
              <a:rPr lang="en-US" altLang="ko-KR" sz="1600" dirty="0" err="1"/>
              <a:t>etc</a:t>
            </a:r>
            <a:r>
              <a:rPr lang="en-US" altLang="ko-KR" sz="1600" dirty="0"/>
              <a:t>/</a:t>
            </a:r>
            <a:r>
              <a:rPr lang="en-US" altLang="ko-KR" sz="1600" dirty="0" err="1"/>
              <a:t>hadoop</a:t>
            </a:r>
            <a:r>
              <a:rPr lang="en-US" altLang="ko-KR" sz="1600" dirty="0"/>
              <a:t>/hdfs-site.xml </a:t>
            </a:r>
          </a:p>
          <a:p>
            <a:pPr>
              <a:lnSpc>
                <a:spcPct val="120000"/>
              </a:lnSpc>
            </a:pPr>
            <a:r>
              <a:rPr lang="en-US" altLang="ko-KR" sz="1600" dirty="0"/>
              <a:t>---------------------------------------------------------------</a:t>
            </a:r>
          </a:p>
          <a:p>
            <a:pPr>
              <a:lnSpc>
                <a:spcPct val="120000"/>
              </a:lnSpc>
            </a:pPr>
            <a:r>
              <a:rPr lang="en-US" altLang="ko-KR" sz="1600" dirty="0"/>
              <a:t>&lt;configuration&gt;</a:t>
            </a:r>
          </a:p>
          <a:p>
            <a:pPr>
              <a:lnSpc>
                <a:spcPct val="120000"/>
              </a:lnSpc>
            </a:pPr>
            <a:r>
              <a:rPr lang="en-US" altLang="ko-KR" sz="1600" dirty="0"/>
              <a:t>   &lt;property&gt;</a:t>
            </a:r>
          </a:p>
          <a:p>
            <a:pPr>
              <a:lnSpc>
                <a:spcPct val="120000"/>
              </a:lnSpc>
            </a:pPr>
            <a:r>
              <a:rPr lang="en-US" altLang="ko-KR" sz="1600" dirty="0"/>
              <a:t>        &lt;name&gt;</a:t>
            </a:r>
            <a:r>
              <a:rPr lang="en-US" altLang="ko-KR" sz="1600" dirty="0" err="1"/>
              <a:t>dfs.replication</a:t>
            </a:r>
            <a:r>
              <a:rPr lang="en-US" altLang="ko-KR" sz="1600" dirty="0"/>
              <a:t>&lt;/name&gt;</a:t>
            </a:r>
          </a:p>
          <a:p>
            <a:pPr>
              <a:lnSpc>
                <a:spcPct val="120000"/>
              </a:lnSpc>
            </a:pPr>
            <a:r>
              <a:rPr lang="en-US" altLang="ko-KR" sz="1600" dirty="0"/>
              <a:t>        &lt;value&gt;1&lt;/value&gt;</a:t>
            </a:r>
          </a:p>
          <a:p>
            <a:pPr>
              <a:lnSpc>
                <a:spcPct val="120000"/>
              </a:lnSpc>
            </a:pPr>
            <a:r>
              <a:rPr lang="en-US" altLang="ko-KR" sz="1600" dirty="0"/>
              <a:t>    &lt;/property&gt;</a:t>
            </a:r>
          </a:p>
          <a:p>
            <a:pPr>
              <a:lnSpc>
                <a:spcPct val="120000"/>
              </a:lnSpc>
            </a:pPr>
            <a:r>
              <a:rPr lang="en-US" altLang="ko-KR" sz="1600" dirty="0"/>
              <a:t>    &lt;property&gt;</a:t>
            </a:r>
          </a:p>
          <a:p>
            <a:pPr>
              <a:lnSpc>
                <a:spcPct val="120000"/>
              </a:lnSpc>
            </a:pPr>
            <a:r>
              <a:rPr lang="en-US" altLang="ko-KR" sz="1600" dirty="0"/>
              <a:t>        &lt;name&gt;</a:t>
            </a:r>
            <a:r>
              <a:rPr lang="en-US" altLang="ko-KR" sz="1600" dirty="0" err="1"/>
              <a:t>dfs.namenode.name.dir</a:t>
            </a:r>
            <a:r>
              <a:rPr lang="en-US" altLang="ko-KR" sz="1600" dirty="0"/>
              <a:t>&lt;/name&gt;</a:t>
            </a:r>
          </a:p>
          <a:p>
            <a:pPr>
              <a:lnSpc>
                <a:spcPct val="120000"/>
              </a:lnSpc>
            </a:pPr>
            <a:r>
              <a:rPr lang="en-US" altLang="ko-KR" sz="1600" dirty="0"/>
              <a:t>        &lt;value&gt;file:///home/abc/hadoop3/dfs/name&lt;/value&gt;</a:t>
            </a:r>
          </a:p>
          <a:p>
            <a:pPr>
              <a:lnSpc>
                <a:spcPct val="120000"/>
              </a:lnSpc>
            </a:pPr>
            <a:r>
              <a:rPr lang="en-US" altLang="ko-KR" sz="1600" dirty="0"/>
              <a:t>    &lt;/property&gt;</a:t>
            </a:r>
          </a:p>
          <a:p>
            <a:pPr>
              <a:lnSpc>
                <a:spcPct val="120000"/>
              </a:lnSpc>
            </a:pPr>
            <a:r>
              <a:rPr lang="en-US" altLang="ko-KR" sz="1600" dirty="0"/>
              <a:t>    &lt;property&gt;</a:t>
            </a:r>
          </a:p>
          <a:p>
            <a:pPr>
              <a:lnSpc>
                <a:spcPct val="120000"/>
              </a:lnSpc>
            </a:pPr>
            <a:r>
              <a:rPr lang="en-US" altLang="ko-KR" sz="1600" dirty="0"/>
              <a:t>        &lt;name&gt;</a:t>
            </a:r>
            <a:r>
              <a:rPr lang="en-US" altLang="ko-KR" sz="1600" dirty="0" err="1"/>
              <a:t>dfs.datanode.data.dir</a:t>
            </a:r>
            <a:r>
              <a:rPr lang="en-US" altLang="ko-KR" sz="1600" dirty="0"/>
              <a:t>&lt;/name&gt;</a:t>
            </a:r>
          </a:p>
          <a:p>
            <a:pPr>
              <a:lnSpc>
                <a:spcPct val="120000"/>
              </a:lnSpc>
            </a:pPr>
            <a:r>
              <a:rPr lang="en-US" altLang="ko-KR" sz="1600" dirty="0"/>
              <a:t>        &lt;value&gt;file:///home/abc/hadoop3/dfs/data&lt;/value&gt;</a:t>
            </a:r>
          </a:p>
          <a:p>
            <a:pPr>
              <a:lnSpc>
                <a:spcPct val="120000"/>
              </a:lnSpc>
            </a:pPr>
            <a:r>
              <a:rPr lang="en-US" altLang="ko-KR" sz="1600" dirty="0"/>
              <a:t>    &lt;/property&gt;</a:t>
            </a:r>
          </a:p>
          <a:p>
            <a:pPr>
              <a:lnSpc>
                <a:spcPct val="120000"/>
              </a:lnSpc>
            </a:pPr>
            <a:r>
              <a:rPr lang="en-US" altLang="ko-KR" sz="1600" dirty="0"/>
              <a:t>&lt;/configuration&gt;</a:t>
            </a:r>
          </a:p>
          <a:p>
            <a:pPr>
              <a:lnSpc>
                <a:spcPct val="120000"/>
              </a:lnSpc>
            </a:pPr>
            <a:r>
              <a:rPr lang="en-US" altLang="ko-KR" sz="1600" dirty="0"/>
              <a:t>---------------------------------------------------------------</a:t>
            </a:r>
          </a:p>
        </p:txBody>
      </p:sp>
    </p:spTree>
    <p:extLst>
      <p:ext uri="{BB962C8B-B14F-4D97-AF65-F5344CB8AC3E}">
        <p14:creationId xmlns:p14="http://schemas.microsoft.com/office/powerpoint/2010/main" val="21627261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142675" y="344693"/>
            <a:ext cx="11727900" cy="544463"/>
          </a:xfrm>
          <a:prstGeom prst="rect">
            <a:avLst/>
          </a:prstGeom>
        </p:spPr>
        <p:txBody>
          <a:bodyPr lIns="91438" tIns="45719" rIns="91438" bIns="45719"/>
          <a:lstStyle>
            <a:lvl1pPr algn="l" defTabSz="68644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 err="1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Hadoop</a:t>
            </a:r>
            <a:r>
              <a:rPr lang="en-US" altLang="ko-KR" sz="360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360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설정 </a:t>
            </a:r>
            <a:r>
              <a:rPr lang="en-US" altLang="ko-KR" sz="360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mapred-site.xml </a:t>
            </a:r>
            <a:r>
              <a:rPr lang="en-US" altLang="ko-KR" sz="200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2000" dirty="0" err="1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맵리듀스에</a:t>
            </a:r>
            <a:r>
              <a:rPr lang="ko-KR" altLang="en-US" sz="200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관한 설정</a:t>
            </a:r>
            <a:r>
              <a:rPr lang="en-US" altLang="ko-KR" sz="200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2000" dirty="0">
              <a:solidFill>
                <a:srgbClr val="00B0F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800" dirty="0">
              <a:solidFill>
                <a:srgbClr val="00B0F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 flipV="1">
            <a:off x="-8873" y="330178"/>
            <a:ext cx="137033" cy="5395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3532"/>
            <a:endParaRPr lang="ko-KR" altLang="en-US" sz="800">
              <a:solidFill>
                <a:srgbClr val="0070C0"/>
              </a:solidFill>
              <a:latin typeface="KT서체 Bold" panose="020B0600000101010101" pitchFamily="50" charset="-127"/>
              <a:ea typeface="KT서체 Bold" panose="020B0600000101010101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331618" y="803902"/>
            <a:ext cx="8846888" cy="6494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/>
              <a:t>vi ~/hadoop3/</a:t>
            </a:r>
            <a:r>
              <a:rPr lang="en-US" altLang="ko-KR" sz="1600" dirty="0" err="1"/>
              <a:t>etc</a:t>
            </a:r>
            <a:r>
              <a:rPr lang="en-US" altLang="ko-KR" sz="1600" dirty="0"/>
              <a:t>/</a:t>
            </a:r>
            <a:r>
              <a:rPr lang="en-US" altLang="ko-KR" sz="1600" dirty="0" err="1"/>
              <a:t>hadoop</a:t>
            </a:r>
            <a:r>
              <a:rPr lang="en-US" altLang="ko-KR" sz="1600" dirty="0"/>
              <a:t>/mapred-site.xml</a:t>
            </a:r>
          </a:p>
          <a:p>
            <a:r>
              <a:rPr lang="en-US" altLang="ko-KR" sz="1600" dirty="0"/>
              <a:t>---------------------------------------------------------------</a:t>
            </a:r>
          </a:p>
          <a:p>
            <a:r>
              <a:rPr lang="en-US" altLang="ko-KR" sz="1600" dirty="0"/>
              <a:t>&lt;configuration&gt;</a:t>
            </a:r>
          </a:p>
          <a:p>
            <a:r>
              <a:rPr lang="en-US" altLang="ko-KR" sz="1600" dirty="0"/>
              <a:t>    &lt;property&gt;</a:t>
            </a:r>
          </a:p>
          <a:p>
            <a:r>
              <a:rPr lang="en-US" altLang="ko-KR" sz="1600" dirty="0"/>
              <a:t>        &lt;name&gt;mapreduce.framework.name&lt;/name&gt;</a:t>
            </a:r>
          </a:p>
          <a:p>
            <a:r>
              <a:rPr lang="en-US" altLang="ko-KR" sz="1600" dirty="0"/>
              <a:t>        &lt;value&gt;yarn&lt;/value&gt;</a:t>
            </a:r>
          </a:p>
          <a:p>
            <a:r>
              <a:rPr lang="en-US" altLang="ko-KR" sz="1600" dirty="0"/>
              <a:t>    &lt;/property&gt;</a:t>
            </a:r>
          </a:p>
          <a:p>
            <a:r>
              <a:rPr lang="en-US" altLang="ko-KR" sz="1600" dirty="0"/>
              <a:t>    &lt;property&gt;</a:t>
            </a:r>
          </a:p>
          <a:p>
            <a:r>
              <a:rPr lang="en-US" altLang="ko-KR" sz="1600" dirty="0"/>
              <a:t>        &lt;name&gt;</a:t>
            </a:r>
            <a:r>
              <a:rPr lang="en-US" altLang="ko-KR" sz="1600" dirty="0" err="1"/>
              <a:t>yarn.app.mapreduce.am.env</a:t>
            </a:r>
            <a:r>
              <a:rPr lang="en-US" altLang="ko-KR" sz="1600" dirty="0"/>
              <a:t>&lt;/name&gt;</a:t>
            </a:r>
          </a:p>
          <a:p>
            <a:r>
              <a:rPr lang="en-US" altLang="ko-KR" sz="1600" dirty="0"/>
              <a:t>        &lt;value&gt;HADOOP_MAPRED_HOME=/home/</a:t>
            </a:r>
            <a:r>
              <a:rPr lang="en-US" altLang="ko-KR" sz="1600" dirty="0" err="1"/>
              <a:t>abc</a:t>
            </a:r>
            <a:r>
              <a:rPr lang="en-US" altLang="ko-KR" sz="1600" dirty="0"/>
              <a:t>/hadoop3&lt;/value&gt;</a:t>
            </a:r>
          </a:p>
          <a:p>
            <a:r>
              <a:rPr lang="en-US" altLang="ko-KR" sz="1600" dirty="0"/>
              <a:t>    &lt;/property&gt;</a:t>
            </a:r>
          </a:p>
          <a:p>
            <a:r>
              <a:rPr lang="en-US" altLang="ko-KR" sz="1600" dirty="0"/>
              <a:t>    &lt;property&gt;</a:t>
            </a:r>
          </a:p>
          <a:p>
            <a:r>
              <a:rPr lang="en-US" altLang="ko-KR" sz="1600" dirty="0"/>
              <a:t>        &lt;name&gt;</a:t>
            </a:r>
            <a:r>
              <a:rPr lang="en-US" altLang="ko-KR" sz="1600" dirty="0" err="1"/>
              <a:t>mapreduce.map.env</a:t>
            </a:r>
            <a:r>
              <a:rPr lang="en-US" altLang="ko-KR" sz="1600" dirty="0"/>
              <a:t>&lt;/name&gt;</a:t>
            </a:r>
          </a:p>
          <a:p>
            <a:r>
              <a:rPr lang="en-US" altLang="ko-KR" sz="1600" dirty="0"/>
              <a:t>        &lt;value&gt;HADOOP_MAPRED_HOME=/home/</a:t>
            </a:r>
            <a:r>
              <a:rPr lang="en-US" altLang="ko-KR" sz="1600" dirty="0" err="1"/>
              <a:t>abc</a:t>
            </a:r>
            <a:r>
              <a:rPr lang="en-US" altLang="ko-KR" sz="1600" dirty="0"/>
              <a:t>/hadoop3&lt;/value&gt;</a:t>
            </a:r>
          </a:p>
          <a:p>
            <a:r>
              <a:rPr lang="en-US" altLang="ko-KR" sz="1600" dirty="0"/>
              <a:t>    &lt;/property&gt;</a:t>
            </a:r>
          </a:p>
          <a:p>
            <a:r>
              <a:rPr lang="en-US" altLang="ko-KR" sz="1600" dirty="0"/>
              <a:t>    &lt;property&gt;</a:t>
            </a:r>
          </a:p>
          <a:p>
            <a:r>
              <a:rPr lang="en-US" altLang="ko-KR" sz="1600" dirty="0"/>
              <a:t>        &lt;name&gt;</a:t>
            </a:r>
            <a:r>
              <a:rPr lang="en-US" altLang="ko-KR" sz="1600" dirty="0" err="1"/>
              <a:t>mapreduce.reduce.env</a:t>
            </a:r>
            <a:r>
              <a:rPr lang="en-US" altLang="ko-KR" sz="1600" dirty="0"/>
              <a:t>&lt;/name&gt;</a:t>
            </a:r>
          </a:p>
          <a:p>
            <a:r>
              <a:rPr lang="en-US" altLang="ko-KR" sz="1600" dirty="0"/>
              <a:t>        &lt;value&gt;HADOOP_MAPRED_HOME=/home/</a:t>
            </a:r>
            <a:r>
              <a:rPr lang="en-US" altLang="ko-KR" sz="1600" dirty="0" err="1"/>
              <a:t>abc</a:t>
            </a:r>
            <a:r>
              <a:rPr lang="en-US" altLang="ko-KR" sz="1600" dirty="0"/>
              <a:t>/hadoop3&lt;/value&gt;</a:t>
            </a:r>
          </a:p>
          <a:p>
            <a:r>
              <a:rPr lang="en-US" altLang="ko-KR" sz="1600" dirty="0"/>
              <a:t>    &lt;/property&gt;</a:t>
            </a:r>
          </a:p>
          <a:p>
            <a:r>
              <a:rPr lang="en-US" altLang="ko-KR" sz="1600" dirty="0"/>
              <a:t>    &lt;property&gt;</a:t>
            </a:r>
          </a:p>
          <a:p>
            <a:r>
              <a:rPr lang="en-US" altLang="ko-KR" sz="1600" dirty="0"/>
              <a:t>        &lt;name&gt;</a:t>
            </a:r>
            <a:r>
              <a:rPr lang="en-US" altLang="ko-KR" sz="1600" dirty="0" err="1"/>
              <a:t>mapreduce.application.classpath</a:t>
            </a:r>
            <a:r>
              <a:rPr lang="en-US" altLang="ko-KR" sz="1600" dirty="0"/>
              <a:t>&lt;/name&gt;</a:t>
            </a:r>
          </a:p>
          <a:p>
            <a:r>
              <a:rPr lang="en-US" altLang="ko-KR" sz="1600" dirty="0"/>
              <a:t>        &lt;value&gt;&gt;</a:t>
            </a:r>
            <a:r>
              <a:rPr lang="en-US" altLang="ko-KR" sz="1600" b="1" dirty="0"/>
              <a:t>[</a:t>
            </a:r>
            <a:r>
              <a:rPr lang="en-US" altLang="ko-KR" sz="1600" b="1" dirty="0" err="1"/>
              <a:t>hadoop</a:t>
            </a:r>
            <a:r>
              <a:rPr lang="en-US" altLang="ko-KR" sz="1600" b="1" dirty="0"/>
              <a:t> </a:t>
            </a:r>
            <a:r>
              <a:rPr lang="en-US" altLang="ko-KR" sz="1600" b="1" dirty="0" err="1"/>
              <a:t>classpath</a:t>
            </a:r>
            <a:r>
              <a:rPr lang="en-US" altLang="ko-KR" sz="1600" b="1" dirty="0"/>
              <a:t> </a:t>
            </a:r>
            <a:r>
              <a:rPr lang="ko-KR" altLang="en-US" sz="1600" b="1" dirty="0"/>
              <a:t>를 넣음</a:t>
            </a:r>
            <a:r>
              <a:rPr lang="en-US" altLang="ko-KR" sz="1600" b="1" dirty="0"/>
              <a:t>]</a:t>
            </a:r>
            <a:r>
              <a:rPr lang="en-US" altLang="ko-KR" sz="1600" dirty="0"/>
              <a:t>&lt;/value&gt;</a:t>
            </a:r>
          </a:p>
          <a:p>
            <a:r>
              <a:rPr lang="en-US" altLang="ko-KR" sz="1600" dirty="0"/>
              <a:t>    &lt;/property&gt;</a:t>
            </a:r>
          </a:p>
          <a:p>
            <a:r>
              <a:rPr lang="en-US" altLang="ko-KR" sz="1600" dirty="0"/>
              <a:t>&lt;/configuration&gt;</a:t>
            </a:r>
          </a:p>
          <a:p>
            <a:r>
              <a:rPr lang="en-US" altLang="ko-KR" sz="1600" dirty="0"/>
              <a:t>---------------------------------------------------------------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5658197" y="5940303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b="1" dirty="0">
                <a:solidFill>
                  <a:srgbClr val="0070C0"/>
                </a:solidFill>
              </a:rPr>
              <a:t>[</a:t>
            </a:r>
            <a:r>
              <a:rPr lang="en-US" altLang="ko-KR" b="1" dirty="0" err="1">
                <a:solidFill>
                  <a:srgbClr val="0070C0"/>
                </a:solidFill>
              </a:rPr>
              <a:t>hadoop</a:t>
            </a:r>
            <a:r>
              <a:rPr lang="en-US" altLang="ko-KR" b="1" dirty="0">
                <a:solidFill>
                  <a:srgbClr val="0070C0"/>
                </a:solidFill>
              </a:rPr>
              <a:t> </a:t>
            </a:r>
            <a:r>
              <a:rPr lang="en-US" altLang="ko-KR" b="1" dirty="0" err="1">
                <a:solidFill>
                  <a:srgbClr val="0070C0"/>
                </a:solidFill>
              </a:rPr>
              <a:t>classpath</a:t>
            </a:r>
            <a:r>
              <a:rPr lang="en-US" altLang="ko-KR" b="1" dirty="0">
                <a:solidFill>
                  <a:srgbClr val="0070C0"/>
                </a:solidFill>
              </a:rPr>
              <a:t> </a:t>
            </a:r>
            <a:r>
              <a:rPr lang="ko-KR" altLang="en-US" b="1" dirty="0">
                <a:solidFill>
                  <a:srgbClr val="0070C0"/>
                </a:solidFill>
              </a:rPr>
              <a:t>를 넣음</a:t>
            </a:r>
            <a:r>
              <a:rPr lang="en-US" altLang="ko-KR" b="1" dirty="0">
                <a:solidFill>
                  <a:srgbClr val="0070C0"/>
                </a:solidFill>
              </a:rPr>
              <a:t>] </a:t>
            </a:r>
            <a:r>
              <a:rPr lang="ko-KR" altLang="en-US" dirty="0">
                <a:solidFill>
                  <a:srgbClr val="0070C0"/>
                </a:solidFill>
              </a:rPr>
              <a:t>이라고 된 부분에는</a:t>
            </a:r>
          </a:p>
          <a:p>
            <a:r>
              <a:rPr lang="en-US" altLang="ko-KR" dirty="0">
                <a:solidFill>
                  <a:srgbClr val="0070C0"/>
                </a:solidFill>
              </a:rPr>
              <a:t>echo $(</a:t>
            </a:r>
            <a:r>
              <a:rPr lang="en-US" altLang="ko-KR" dirty="0" err="1">
                <a:solidFill>
                  <a:srgbClr val="0070C0"/>
                </a:solidFill>
              </a:rPr>
              <a:t>hadoop</a:t>
            </a:r>
            <a:r>
              <a:rPr lang="en-US" altLang="ko-KR" dirty="0">
                <a:solidFill>
                  <a:srgbClr val="0070C0"/>
                </a:solidFill>
              </a:rPr>
              <a:t> </a:t>
            </a:r>
            <a:r>
              <a:rPr lang="en-US" altLang="ko-KR" dirty="0" err="1">
                <a:solidFill>
                  <a:srgbClr val="0070C0"/>
                </a:solidFill>
              </a:rPr>
              <a:t>classpath</a:t>
            </a:r>
            <a:r>
              <a:rPr lang="en-US" altLang="ko-KR" dirty="0">
                <a:solidFill>
                  <a:srgbClr val="0070C0"/>
                </a:solidFill>
              </a:rPr>
              <a:t>) </a:t>
            </a:r>
            <a:r>
              <a:rPr lang="ko-KR" altLang="en-US" dirty="0">
                <a:solidFill>
                  <a:srgbClr val="0070C0"/>
                </a:solidFill>
              </a:rPr>
              <a:t>명령으로 출력된 결과를 넣음</a:t>
            </a:r>
            <a:endParaRPr lang="en-US" altLang="ko-KR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02971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142675" y="344693"/>
            <a:ext cx="10262680" cy="544463"/>
          </a:xfrm>
          <a:prstGeom prst="rect">
            <a:avLst/>
          </a:prstGeom>
        </p:spPr>
        <p:txBody>
          <a:bodyPr lIns="91438" tIns="45719" rIns="91438" bIns="45719"/>
          <a:lstStyle>
            <a:lvl1pPr algn="l" defTabSz="68644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 err="1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Hadoop</a:t>
            </a:r>
            <a:r>
              <a:rPr lang="en-US" altLang="ko-KR" sz="360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360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설정 </a:t>
            </a:r>
            <a:r>
              <a:rPr lang="en-US" altLang="ko-KR" sz="360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yarn-site.xml </a:t>
            </a:r>
            <a:r>
              <a:rPr lang="en-US" altLang="ko-KR" sz="200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(Resource Manager</a:t>
            </a:r>
            <a:r>
              <a:rPr lang="ko-KR" altLang="en-US" sz="200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관한 설정</a:t>
            </a:r>
            <a:r>
              <a:rPr lang="en-US" altLang="ko-KR" sz="200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200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endParaRPr lang="en-US" altLang="ko-KR" sz="2800" dirty="0">
              <a:solidFill>
                <a:srgbClr val="00B0F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 flipV="1">
            <a:off x="-8873" y="330178"/>
            <a:ext cx="137033" cy="5395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3532"/>
            <a:endParaRPr lang="ko-KR" altLang="en-US" sz="800">
              <a:solidFill>
                <a:srgbClr val="0070C0"/>
              </a:solidFill>
              <a:latin typeface="KT서체 Bold" panose="020B0600000101010101" pitchFamily="50" charset="-127"/>
              <a:ea typeface="KT서체 Bold" panose="020B0600000101010101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331618" y="1302652"/>
            <a:ext cx="5936178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/>
              <a:t>vi ~/hadoop3/</a:t>
            </a:r>
            <a:r>
              <a:rPr lang="en-US" altLang="ko-KR" sz="1600" dirty="0" err="1"/>
              <a:t>etc</a:t>
            </a:r>
            <a:r>
              <a:rPr lang="en-US" altLang="ko-KR" sz="1600" dirty="0"/>
              <a:t>/</a:t>
            </a:r>
            <a:r>
              <a:rPr lang="en-US" altLang="ko-KR" sz="1600" dirty="0" err="1"/>
              <a:t>hadoop</a:t>
            </a:r>
            <a:r>
              <a:rPr lang="en-US" altLang="ko-KR" sz="1600" dirty="0"/>
              <a:t>/yarn-site.xml</a:t>
            </a:r>
          </a:p>
          <a:p>
            <a:pPr>
              <a:lnSpc>
                <a:spcPct val="150000"/>
              </a:lnSpc>
            </a:pPr>
            <a:r>
              <a:rPr lang="en-US" altLang="ko-KR" sz="1600" dirty="0"/>
              <a:t>---------------------------------------------------------------</a:t>
            </a:r>
          </a:p>
          <a:p>
            <a:pPr>
              <a:lnSpc>
                <a:spcPct val="150000"/>
              </a:lnSpc>
            </a:pPr>
            <a:r>
              <a:rPr lang="en-US" altLang="ko-KR" sz="1600" dirty="0"/>
              <a:t>&lt;configuration&gt;</a:t>
            </a:r>
          </a:p>
          <a:p>
            <a:pPr>
              <a:lnSpc>
                <a:spcPct val="150000"/>
              </a:lnSpc>
            </a:pPr>
            <a:r>
              <a:rPr lang="en-US" altLang="ko-KR" sz="1600" dirty="0"/>
              <a:t>    &lt;property&gt;</a:t>
            </a:r>
          </a:p>
          <a:p>
            <a:pPr>
              <a:lnSpc>
                <a:spcPct val="150000"/>
              </a:lnSpc>
            </a:pPr>
            <a:r>
              <a:rPr lang="en-US" altLang="ko-KR" sz="1600" dirty="0"/>
              <a:t>        &lt;name&gt;</a:t>
            </a:r>
            <a:r>
              <a:rPr lang="en-US" altLang="ko-KR" sz="1600" dirty="0" err="1"/>
              <a:t>yarn.nodemanager.aux</a:t>
            </a:r>
            <a:r>
              <a:rPr lang="en-US" altLang="ko-KR" sz="1600" dirty="0"/>
              <a:t>-services&lt;/name&gt;</a:t>
            </a:r>
          </a:p>
          <a:p>
            <a:pPr>
              <a:lnSpc>
                <a:spcPct val="150000"/>
              </a:lnSpc>
            </a:pPr>
            <a:r>
              <a:rPr lang="en-US" altLang="ko-KR" sz="1600" dirty="0"/>
              <a:t>        &lt;value&gt;</a:t>
            </a:r>
            <a:r>
              <a:rPr lang="en-US" altLang="ko-KR" sz="1600" dirty="0" err="1"/>
              <a:t>mapreduce_shuffle</a:t>
            </a:r>
            <a:r>
              <a:rPr lang="en-US" altLang="ko-KR" sz="1600" dirty="0"/>
              <a:t>&lt;/value&gt;</a:t>
            </a:r>
          </a:p>
          <a:p>
            <a:pPr>
              <a:lnSpc>
                <a:spcPct val="150000"/>
              </a:lnSpc>
            </a:pPr>
            <a:r>
              <a:rPr lang="en-US" altLang="ko-KR" sz="1600" dirty="0"/>
              <a:t>    &lt;/property&gt;</a:t>
            </a:r>
          </a:p>
          <a:p>
            <a:pPr>
              <a:lnSpc>
                <a:spcPct val="150000"/>
              </a:lnSpc>
            </a:pPr>
            <a:r>
              <a:rPr lang="en-US" altLang="ko-KR" sz="1600" dirty="0"/>
              <a:t>&lt;/configuration&gt;</a:t>
            </a:r>
          </a:p>
          <a:p>
            <a:pPr>
              <a:lnSpc>
                <a:spcPct val="150000"/>
              </a:lnSpc>
            </a:pPr>
            <a:r>
              <a:rPr lang="en-US" altLang="ko-KR" sz="1600" dirty="0"/>
              <a:t>---------------------------------------------------------------</a:t>
            </a:r>
          </a:p>
        </p:txBody>
      </p:sp>
    </p:spTree>
    <p:extLst>
      <p:ext uri="{BB962C8B-B14F-4D97-AF65-F5344CB8AC3E}">
        <p14:creationId xmlns:p14="http://schemas.microsoft.com/office/powerpoint/2010/main" val="158705295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142675" y="344693"/>
            <a:ext cx="10262680" cy="544463"/>
          </a:xfrm>
          <a:prstGeom prst="rect">
            <a:avLst/>
          </a:prstGeom>
        </p:spPr>
        <p:txBody>
          <a:bodyPr lIns="91438" tIns="45719" rIns="91438" bIns="45719"/>
          <a:lstStyle>
            <a:lvl1pPr algn="l" defTabSz="68644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 err="1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Hadoop</a:t>
            </a:r>
            <a:r>
              <a:rPr lang="en-US" altLang="ko-KR" sz="360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360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설정 </a:t>
            </a:r>
            <a:r>
              <a:rPr lang="en-US" altLang="ko-KR" sz="360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hadoop-env.sh</a:t>
            </a:r>
            <a:endParaRPr lang="en-US" altLang="ko-KR" sz="2800" dirty="0">
              <a:solidFill>
                <a:srgbClr val="00B0F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 flipV="1">
            <a:off x="-8873" y="330178"/>
            <a:ext cx="137033" cy="5395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3532"/>
            <a:endParaRPr lang="ko-KR" altLang="en-US" sz="800">
              <a:solidFill>
                <a:srgbClr val="0070C0"/>
              </a:solidFill>
              <a:latin typeface="KT서체 Bold" panose="020B0600000101010101" pitchFamily="50" charset="-127"/>
              <a:ea typeface="KT서체 Bold" panose="020B0600000101010101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331618" y="1302652"/>
            <a:ext cx="5936178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/>
              <a:t>vi ~/hadoop3/etc/hadoop/hadoop-env.sh</a:t>
            </a:r>
          </a:p>
          <a:p>
            <a:pPr>
              <a:lnSpc>
                <a:spcPct val="150000"/>
              </a:lnSpc>
            </a:pPr>
            <a:r>
              <a:rPr lang="en-US" altLang="ko-KR" sz="1600" dirty="0"/>
              <a:t>---------------------------------------------------------------</a:t>
            </a:r>
          </a:p>
          <a:p>
            <a:pPr>
              <a:lnSpc>
                <a:spcPct val="150000"/>
              </a:lnSpc>
            </a:pPr>
            <a:r>
              <a:rPr lang="en-US" altLang="ko-KR" sz="1600" dirty="0"/>
              <a:t>export JAVA_HOME=/</a:t>
            </a:r>
            <a:r>
              <a:rPr lang="en-US" altLang="ko-KR" sz="1600" dirty="0" err="1"/>
              <a:t>usr</a:t>
            </a:r>
            <a:r>
              <a:rPr lang="en-US" altLang="ko-KR" sz="1600" dirty="0"/>
              <a:t>/lib/</a:t>
            </a:r>
            <a:r>
              <a:rPr lang="en-US" altLang="ko-KR" sz="1600" dirty="0" err="1"/>
              <a:t>jvm</a:t>
            </a:r>
            <a:r>
              <a:rPr lang="en-US" altLang="ko-KR" sz="1600" dirty="0"/>
              <a:t>/java-8-openjdk-amd64</a:t>
            </a:r>
          </a:p>
          <a:p>
            <a:pPr>
              <a:lnSpc>
                <a:spcPct val="150000"/>
              </a:lnSpc>
            </a:pPr>
            <a:r>
              <a:rPr lang="en-US" altLang="ko-KR" sz="1600" dirty="0"/>
              <a:t>export HADOOP_CONF_DIR=${HADOOP_HOME}/</a:t>
            </a:r>
            <a:r>
              <a:rPr lang="en-US" altLang="ko-KR" sz="1600" dirty="0" err="1"/>
              <a:t>etc</a:t>
            </a:r>
            <a:r>
              <a:rPr lang="en-US" altLang="ko-KR" sz="1600" dirty="0"/>
              <a:t>/</a:t>
            </a:r>
            <a:r>
              <a:rPr lang="en-US" altLang="ko-KR" sz="1600" dirty="0" err="1"/>
              <a:t>hadoop</a:t>
            </a:r>
            <a:r>
              <a:rPr lang="en-US" altLang="ko-KR" sz="1600" dirty="0"/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1600" dirty="0"/>
              <a:t>export HADOOP_MAPRED_HOME=${HADOOP_HOME} </a:t>
            </a:r>
          </a:p>
          <a:p>
            <a:pPr>
              <a:lnSpc>
                <a:spcPct val="150000"/>
              </a:lnSpc>
            </a:pPr>
            <a:r>
              <a:rPr lang="en-US" altLang="ko-KR" sz="1600" dirty="0"/>
              <a:t>export HADOOP_COMMON_HOME=${HADOOP_HOME} </a:t>
            </a:r>
          </a:p>
          <a:p>
            <a:pPr>
              <a:lnSpc>
                <a:spcPct val="150000"/>
              </a:lnSpc>
            </a:pPr>
            <a:r>
              <a:rPr lang="en-US" altLang="ko-KR" sz="1600" dirty="0"/>
              <a:t>export HADOOP_LOG_DIR=${HADOOP_HOME}/logs </a:t>
            </a:r>
          </a:p>
          <a:p>
            <a:pPr>
              <a:lnSpc>
                <a:spcPct val="150000"/>
              </a:lnSpc>
            </a:pPr>
            <a:r>
              <a:rPr lang="en-US" altLang="ko-KR" sz="1600" dirty="0"/>
              <a:t>export HADOOP_PID_DIR=${HADOOP_HOME}/</a:t>
            </a:r>
            <a:r>
              <a:rPr lang="en-US" altLang="ko-KR" sz="1600" dirty="0" err="1"/>
              <a:t>pids</a:t>
            </a:r>
            <a:r>
              <a:rPr lang="en-US" altLang="ko-KR" sz="1600" dirty="0"/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1600" dirty="0"/>
              <a:t>export HDFS_NAMENODE_USER="</a:t>
            </a:r>
            <a:r>
              <a:rPr lang="en-US" altLang="ko-KR" sz="1600" dirty="0" err="1"/>
              <a:t>abc</a:t>
            </a:r>
            <a:r>
              <a:rPr lang="en-US" altLang="ko-KR" sz="1600" dirty="0"/>
              <a:t>" </a:t>
            </a:r>
          </a:p>
          <a:p>
            <a:pPr>
              <a:lnSpc>
                <a:spcPct val="150000"/>
              </a:lnSpc>
            </a:pPr>
            <a:r>
              <a:rPr lang="en-US" altLang="ko-KR" sz="1600" dirty="0"/>
              <a:t>export HDFS_DATANODE_USER="</a:t>
            </a:r>
            <a:r>
              <a:rPr lang="en-US" altLang="ko-KR" sz="1600" dirty="0" err="1"/>
              <a:t>abc</a:t>
            </a:r>
            <a:r>
              <a:rPr lang="en-US" altLang="ko-KR" sz="1600" dirty="0"/>
              <a:t>" </a:t>
            </a:r>
          </a:p>
          <a:p>
            <a:pPr>
              <a:lnSpc>
                <a:spcPct val="150000"/>
              </a:lnSpc>
            </a:pPr>
            <a:r>
              <a:rPr lang="en-US" altLang="ko-KR" sz="1600" dirty="0"/>
              <a:t>export YARN_RESOURCEMANAGER_USER="</a:t>
            </a:r>
            <a:r>
              <a:rPr lang="en-US" altLang="ko-KR" sz="1600" dirty="0" err="1"/>
              <a:t>abc</a:t>
            </a:r>
            <a:r>
              <a:rPr lang="en-US" altLang="ko-KR" sz="1600" dirty="0"/>
              <a:t>" </a:t>
            </a:r>
          </a:p>
          <a:p>
            <a:pPr>
              <a:lnSpc>
                <a:spcPct val="150000"/>
              </a:lnSpc>
            </a:pPr>
            <a:r>
              <a:rPr lang="en-US" altLang="ko-KR" sz="1600" dirty="0"/>
              <a:t>export YARN_NODEMANAGER_USER="</a:t>
            </a:r>
            <a:r>
              <a:rPr lang="en-US" altLang="ko-KR" sz="1600" dirty="0" err="1"/>
              <a:t>abc</a:t>
            </a:r>
            <a:r>
              <a:rPr lang="en-US" altLang="ko-KR" sz="1600" dirty="0"/>
              <a:t>"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6715793" y="1671984"/>
            <a:ext cx="50797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$HADOOP_HOME/bin/</a:t>
            </a:r>
            <a:r>
              <a:rPr lang="en-US" altLang="ko-KR" dirty="0" err="1"/>
              <a:t>hdfs</a:t>
            </a:r>
            <a:r>
              <a:rPr lang="en-US" altLang="ko-KR" dirty="0"/>
              <a:t> </a:t>
            </a:r>
            <a:r>
              <a:rPr lang="en-US" altLang="ko-KR" dirty="0" err="1"/>
              <a:t>namenode</a:t>
            </a:r>
            <a:r>
              <a:rPr lang="en-US" altLang="ko-KR" dirty="0"/>
              <a:t> -format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6715793" y="1302652"/>
            <a:ext cx="21544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spc="-80" dirty="0">
                <a:solidFill>
                  <a:srgbClr val="0070C0"/>
                </a:solidFill>
                <a:latin typeface="+mn-ea"/>
                <a:cs typeface="Malgun Gothic"/>
              </a:rPr>
              <a:t>■ </a:t>
            </a:r>
            <a:r>
              <a:rPr lang="en-US" altLang="ko-KR" b="1" spc="-80" dirty="0" err="1">
                <a:solidFill>
                  <a:srgbClr val="0070C0"/>
                </a:solidFill>
                <a:latin typeface="+mn-ea"/>
                <a:cs typeface="Malgun Gothic"/>
              </a:rPr>
              <a:t>NameNode</a:t>
            </a:r>
            <a:r>
              <a:rPr lang="en-US" altLang="ko-KR" b="1" spc="-80" dirty="0">
                <a:solidFill>
                  <a:srgbClr val="0070C0"/>
                </a:solidFill>
                <a:latin typeface="+mn-ea"/>
                <a:cs typeface="Malgun Gothic"/>
              </a:rPr>
              <a:t> </a:t>
            </a:r>
            <a:r>
              <a:rPr lang="ko-KR" altLang="en-US" b="1" spc="-80" dirty="0">
                <a:solidFill>
                  <a:srgbClr val="0070C0"/>
                </a:solidFill>
                <a:latin typeface="+mn-ea"/>
                <a:cs typeface="Malgun Gothic"/>
              </a:rPr>
              <a:t>포맷</a:t>
            </a:r>
          </a:p>
        </p:txBody>
      </p:sp>
    </p:spTree>
    <p:extLst>
      <p:ext uri="{BB962C8B-B14F-4D97-AF65-F5344CB8AC3E}">
        <p14:creationId xmlns:p14="http://schemas.microsoft.com/office/powerpoint/2010/main" val="187421452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142675" y="344693"/>
            <a:ext cx="10262680" cy="544463"/>
          </a:xfrm>
          <a:prstGeom prst="rect">
            <a:avLst/>
          </a:prstGeom>
        </p:spPr>
        <p:txBody>
          <a:bodyPr lIns="91438" tIns="45719" rIns="91438" bIns="45719"/>
          <a:lstStyle>
            <a:lvl1pPr algn="l" defTabSz="68644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 err="1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Hadoop</a:t>
            </a:r>
            <a:r>
              <a:rPr lang="en-US" altLang="ko-KR" sz="360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360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실행</a:t>
            </a:r>
            <a:endParaRPr lang="en-US" altLang="ko-KR" sz="2800" dirty="0">
              <a:solidFill>
                <a:srgbClr val="00B0F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 flipV="1">
            <a:off x="-8873" y="330178"/>
            <a:ext cx="137033" cy="5395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3532"/>
            <a:endParaRPr lang="ko-KR" altLang="en-US" sz="800">
              <a:solidFill>
                <a:srgbClr val="0070C0"/>
              </a:solidFill>
              <a:latin typeface="KT서체 Bold" panose="020B0600000101010101" pitchFamily="50" charset="-127"/>
              <a:ea typeface="KT서체 Bold" panose="020B0600000101010101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331617" y="1269402"/>
            <a:ext cx="6730195" cy="11526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/>
              <a:t>$HADOOP_HOME/sbin/start-dfs.sh</a:t>
            </a:r>
          </a:p>
          <a:p>
            <a:pPr>
              <a:lnSpc>
                <a:spcPct val="150000"/>
              </a:lnSpc>
            </a:pPr>
            <a:r>
              <a:rPr lang="en-US" altLang="ko-KR" sz="1600" dirty="0"/>
              <a:t>$HADOOP_HOME/sbin/start-yarn.sh</a:t>
            </a:r>
          </a:p>
          <a:p>
            <a:pPr>
              <a:lnSpc>
                <a:spcPct val="150000"/>
              </a:lnSpc>
            </a:pPr>
            <a:r>
              <a:rPr lang="en-US" altLang="ko-KR" sz="1600" dirty="0"/>
              <a:t>$HADOOP_HOME/sbin/mr-jobhistory-daemon.sh start </a:t>
            </a:r>
            <a:r>
              <a:rPr lang="en-US" altLang="ko-KR" sz="1600" dirty="0" err="1"/>
              <a:t>historyserver</a:t>
            </a:r>
            <a:endParaRPr lang="en-US" altLang="ko-KR" sz="1600" dirty="0"/>
          </a:p>
        </p:txBody>
      </p:sp>
      <p:sp>
        <p:nvSpPr>
          <p:cNvPr id="4" name="직사각형 3"/>
          <p:cNvSpPr/>
          <p:nvPr/>
        </p:nvSpPr>
        <p:spPr>
          <a:xfrm>
            <a:off x="331617" y="4923513"/>
            <a:ext cx="7345985" cy="13388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$HADOOP_HOME/sbin/stop-dfs.sh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$HADOOP_HOME/sbin/stop-yarn.sh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$HADOOP_HOME/sbin/mr-jobhistory-daemon.sh stop </a:t>
            </a:r>
            <a:r>
              <a:rPr lang="en-US" altLang="ko-KR" dirty="0" err="1"/>
              <a:t>historyserver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331617" y="4570806"/>
            <a:ext cx="18046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spc="-80" dirty="0">
                <a:solidFill>
                  <a:srgbClr val="0070C0"/>
                </a:solidFill>
                <a:latin typeface="+mn-ea"/>
                <a:cs typeface="Malgun Gothic"/>
              </a:rPr>
              <a:t>■ </a:t>
            </a:r>
            <a:r>
              <a:rPr lang="en-US" altLang="ko-KR" b="1" spc="-80" dirty="0" err="1">
                <a:solidFill>
                  <a:srgbClr val="0070C0"/>
                </a:solidFill>
                <a:latin typeface="+mn-ea"/>
                <a:cs typeface="Malgun Gothic"/>
              </a:rPr>
              <a:t>Hadoop</a:t>
            </a:r>
            <a:r>
              <a:rPr lang="en-US" altLang="ko-KR" b="1" spc="-80" dirty="0">
                <a:solidFill>
                  <a:srgbClr val="0070C0"/>
                </a:solidFill>
                <a:latin typeface="+mn-ea"/>
                <a:cs typeface="Malgun Gothic"/>
              </a:rPr>
              <a:t> </a:t>
            </a:r>
            <a:r>
              <a:rPr lang="ko-KR" altLang="en-US" b="1" spc="-80" dirty="0">
                <a:solidFill>
                  <a:srgbClr val="0070C0"/>
                </a:solidFill>
                <a:latin typeface="+mn-ea"/>
                <a:cs typeface="Malgun Gothic"/>
              </a:rPr>
              <a:t>종료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331617" y="1003986"/>
            <a:ext cx="18046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spc="-80" dirty="0">
                <a:solidFill>
                  <a:srgbClr val="0070C0"/>
                </a:solidFill>
                <a:latin typeface="+mn-ea"/>
                <a:cs typeface="Malgun Gothic"/>
              </a:rPr>
              <a:t>■ </a:t>
            </a:r>
            <a:r>
              <a:rPr lang="en-US" altLang="ko-KR" b="1" spc="-80" dirty="0" err="1">
                <a:solidFill>
                  <a:srgbClr val="0070C0"/>
                </a:solidFill>
                <a:latin typeface="+mn-ea"/>
                <a:cs typeface="Malgun Gothic"/>
              </a:rPr>
              <a:t>Hadoop</a:t>
            </a:r>
            <a:r>
              <a:rPr lang="en-US" altLang="ko-KR" b="1" spc="-80" dirty="0">
                <a:solidFill>
                  <a:srgbClr val="0070C0"/>
                </a:solidFill>
                <a:latin typeface="+mn-ea"/>
                <a:cs typeface="Malgun Gothic"/>
              </a:rPr>
              <a:t> </a:t>
            </a:r>
            <a:r>
              <a:rPr lang="ko-KR" altLang="en-US" b="1" spc="-80" dirty="0">
                <a:solidFill>
                  <a:srgbClr val="0070C0"/>
                </a:solidFill>
                <a:latin typeface="+mn-ea"/>
                <a:cs typeface="Malgun Gothic"/>
              </a:rPr>
              <a:t>실행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331617" y="2611782"/>
            <a:ext cx="23173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spc="-80" dirty="0">
                <a:solidFill>
                  <a:srgbClr val="0070C0"/>
                </a:solidFill>
                <a:latin typeface="+mn-ea"/>
                <a:cs typeface="Malgun Gothic"/>
              </a:rPr>
              <a:t>■ </a:t>
            </a:r>
            <a:r>
              <a:rPr lang="en-US" altLang="ko-KR" b="1" spc="-80" dirty="0" err="1">
                <a:solidFill>
                  <a:srgbClr val="0070C0"/>
                </a:solidFill>
                <a:latin typeface="+mn-ea"/>
                <a:cs typeface="Malgun Gothic"/>
              </a:rPr>
              <a:t>Hadoop</a:t>
            </a:r>
            <a:r>
              <a:rPr lang="en-US" altLang="ko-KR" b="1" spc="-80" dirty="0">
                <a:solidFill>
                  <a:srgbClr val="0070C0"/>
                </a:solidFill>
                <a:latin typeface="+mn-ea"/>
                <a:cs typeface="Malgun Gothic"/>
              </a:rPr>
              <a:t> </a:t>
            </a:r>
            <a:r>
              <a:rPr lang="ko-KR" altLang="en-US" b="1" spc="-80" dirty="0">
                <a:solidFill>
                  <a:srgbClr val="0070C0"/>
                </a:solidFill>
                <a:latin typeface="+mn-ea"/>
                <a:cs typeface="Malgun Gothic"/>
              </a:rPr>
              <a:t>실행 확인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331617" y="2906619"/>
            <a:ext cx="384137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 err="1"/>
              <a:t>jps</a:t>
            </a:r>
            <a:endParaRPr lang="en-US" altLang="ko-KR" sz="1600" dirty="0"/>
          </a:p>
          <a:p>
            <a:pPr>
              <a:lnSpc>
                <a:spcPct val="150000"/>
              </a:lnSpc>
            </a:pPr>
            <a:r>
              <a:rPr lang="en-US" altLang="ko-KR" sz="1600" dirty="0">
                <a:hlinkClick r:id="rId3"/>
              </a:rPr>
              <a:t>http://localhost:9870/</a:t>
            </a:r>
            <a:endParaRPr lang="en-US" altLang="ko-KR" sz="1600" dirty="0"/>
          </a:p>
          <a:p>
            <a:pPr>
              <a:lnSpc>
                <a:spcPct val="150000"/>
              </a:lnSpc>
            </a:pPr>
            <a:r>
              <a:rPr lang="en-US" altLang="ko-KR" sz="1600" dirty="0">
                <a:hlinkClick r:id="rId4"/>
              </a:rPr>
              <a:t>http://localhost:8088/</a:t>
            </a:r>
            <a:endParaRPr lang="en-US" altLang="ko-KR" sz="1600" dirty="0"/>
          </a:p>
          <a:p>
            <a:pPr>
              <a:lnSpc>
                <a:spcPct val="150000"/>
              </a:lnSpc>
            </a:pPr>
            <a:r>
              <a:rPr lang="en-US" altLang="ko-KR" sz="1600" dirty="0">
                <a:hlinkClick r:id="rId5"/>
              </a:rPr>
              <a:t>http://localhost:8042/</a:t>
            </a:r>
            <a:endParaRPr lang="en-US" altLang="ko-KR" sz="1600" dirty="0"/>
          </a:p>
          <a:p>
            <a:pPr>
              <a:lnSpc>
                <a:spcPct val="150000"/>
              </a:lnSpc>
            </a:pPr>
            <a:endParaRPr lang="en-US" altLang="ko-KR" sz="1600" dirty="0"/>
          </a:p>
        </p:txBody>
      </p:sp>
      <p:pic>
        <p:nvPicPr>
          <p:cNvPr id="2049" name="Picture 1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861"/>
          <a:stretch/>
        </p:blipFill>
        <p:spPr bwMode="auto">
          <a:xfrm>
            <a:off x="4581015" y="2719734"/>
            <a:ext cx="2940453" cy="298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95"/>
          <a:stretch/>
        </p:blipFill>
        <p:spPr bwMode="auto">
          <a:xfrm>
            <a:off x="7979527" y="201638"/>
            <a:ext cx="2933537" cy="2822758"/>
          </a:xfrm>
          <a:prstGeom prst="rect">
            <a:avLst/>
          </a:prstGeom>
          <a:noFill/>
          <a:ln w="9525">
            <a:solidFill>
              <a:schemeClr val="accent5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2564" y="3334540"/>
            <a:ext cx="2933537" cy="2841864"/>
          </a:xfrm>
          <a:prstGeom prst="rect">
            <a:avLst/>
          </a:prstGeom>
          <a:noFill/>
          <a:ln w="9525">
            <a:solidFill>
              <a:schemeClr val="accent5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331617" y="6391288"/>
            <a:ext cx="86821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0"/>
            <a:r>
              <a:rPr lang="ko-KR" altLang="en-US" sz="1600" b="1" spc="-80" dirty="0">
                <a:solidFill>
                  <a:srgbClr val="0070C0"/>
                </a:solidFill>
                <a:latin typeface="+mn-ea"/>
                <a:cs typeface="Malgun Gothic"/>
              </a:rPr>
              <a:t>■ </a:t>
            </a:r>
            <a:r>
              <a:rPr lang="en-US" altLang="ko-KR" b="1" spc="-80" dirty="0" err="1">
                <a:solidFill>
                  <a:srgbClr val="0070C0"/>
                </a:solidFill>
                <a:latin typeface="+mn-ea"/>
                <a:cs typeface="Malgun Gothic"/>
              </a:rPr>
              <a:t>Hadoop</a:t>
            </a:r>
            <a:r>
              <a:rPr lang="en-US" altLang="ko-KR" b="1" spc="-80" dirty="0">
                <a:solidFill>
                  <a:srgbClr val="0070C0"/>
                </a:solidFill>
                <a:latin typeface="+mn-ea"/>
                <a:cs typeface="Malgun Gothic"/>
              </a:rPr>
              <a:t> </a:t>
            </a:r>
            <a:r>
              <a:rPr lang="ko-KR" altLang="en-US" b="1" spc="-80" dirty="0">
                <a:solidFill>
                  <a:srgbClr val="0070C0"/>
                </a:solidFill>
                <a:latin typeface="+mn-ea"/>
                <a:cs typeface="Malgun Gothic"/>
              </a:rPr>
              <a:t>완전분산모드</a:t>
            </a:r>
            <a:r>
              <a:rPr lang="en-US" altLang="ko-KR" b="1" spc="-80" dirty="0">
                <a:solidFill>
                  <a:srgbClr val="0070C0"/>
                </a:solidFill>
                <a:latin typeface="+mn-ea"/>
                <a:cs typeface="Malgun Gothic"/>
              </a:rPr>
              <a:t>(Fully-Distributed) Cluster </a:t>
            </a:r>
            <a:r>
              <a:rPr lang="ko-KR" altLang="en-US" b="1" spc="-80" dirty="0">
                <a:solidFill>
                  <a:srgbClr val="0070C0"/>
                </a:solidFill>
                <a:latin typeface="+mn-ea"/>
                <a:cs typeface="Malgun Gothic"/>
              </a:rPr>
              <a:t>구성 </a:t>
            </a:r>
            <a:r>
              <a:rPr lang="en-US" altLang="ko-KR" b="1" spc="-80" dirty="0">
                <a:solidFill>
                  <a:srgbClr val="0070C0"/>
                </a:solidFill>
                <a:latin typeface="+mn-ea"/>
                <a:cs typeface="Malgun Gothic"/>
              </a:rPr>
              <a:t>: </a:t>
            </a:r>
            <a:r>
              <a:rPr lang="en-US" altLang="ko-KR" b="1" spc="-80" dirty="0">
                <a:solidFill>
                  <a:srgbClr val="0070C0"/>
                </a:solidFill>
                <a:latin typeface="+mn-ea"/>
                <a:cs typeface="Malgun Gothic"/>
                <a:hlinkClick r:id="rId9"/>
              </a:rPr>
              <a:t>https://bit.ly/40nN35E</a:t>
            </a:r>
            <a:r>
              <a:rPr lang="en-US" altLang="ko-KR" b="1" spc="-80" dirty="0">
                <a:solidFill>
                  <a:srgbClr val="0070C0"/>
                </a:solidFill>
                <a:latin typeface="+mn-ea"/>
                <a:cs typeface="Malgun Gothic"/>
              </a:rPr>
              <a:t> </a:t>
            </a:r>
            <a:r>
              <a:rPr lang="ko-KR" altLang="en-US" b="1" spc="-80" dirty="0">
                <a:solidFill>
                  <a:srgbClr val="0070C0"/>
                </a:solidFill>
                <a:latin typeface="+mn-ea"/>
                <a:cs typeface="Malgun Gothic"/>
              </a:rPr>
              <a:t>참고</a:t>
            </a:r>
          </a:p>
        </p:txBody>
      </p:sp>
    </p:spTree>
    <p:extLst>
      <p:ext uri="{BB962C8B-B14F-4D97-AF65-F5344CB8AC3E}">
        <p14:creationId xmlns:p14="http://schemas.microsoft.com/office/powerpoint/2010/main" val="85209329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/>
          <p:cNvSpPr txBox="1">
            <a:spLocks/>
          </p:cNvSpPr>
          <p:nvPr/>
        </p:nvSpPr>
        <p:spPr>
          <a:xfrm>
            <a:off x="0" y="2530381"/>
            <a:ext cx="12192000" cy="914222"/>
          </a:xfrm>
          <a:prstGeom prst="rect">
            <a:avLst/>
          </a:prstGeom>
        </p:spPr>
        <p:txBody>
          <a:bodyPr/>
          <a:lstStyle>
            <a:lvl1pPr algn="l" defTabSz="68644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720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HDP</a:t>
            </a:r>
            <a:r>
              <a:rPr lang="en-US" altLang="ko-KR" sz="400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(Hortonworks Data Platform)</a:t>
            </a:r>
            <a:r>
              <a:rPr lang="en-US" altLang="ko-KR" sz="4000" b="1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6000" b="1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설치</a:t>
            </a:r>
            <a:endParaRPr lang="en-US" altLang="ko-KR" sz="6000" b="1" dirty="0">
              <a:solidFill>
                <a:srgbClr val="00B0F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617177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 flipV="1">
            <a:off x="-8873" y="330178"/>
            <a:ext cx="137033" cy="5395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3532"/>
            <a:endParaRPr lang="ko-KR" altLang="en-US" sz="800">
              <a:solidFill>
                <a:srgbClr val="0070C0"/>
              </a:solidFill>
              <a:latin typeface="KT서체 Bold" panose="020B0600000101010101" pitchFamily="50" charset="-127"/>
              <a:ea typeface="KT서체 Bold" panose="020B0600000101010101" pitchFamily="50" charset="-127"/>
            </a:endParaRPr>
          </a:p>
        </p:txBody>
      </p:sp>
      <p:sp>
        <p:nvSpPr>
          <p:cNvPr id="38" name="Google Shape;170;p30"/>
          <p:cNvSpPr txBox="1"/>
          <p:nvPr/>
        </p:nvSpPr>
        <p:spPr>
          <a:xfrm>
            <a:off x="1181902" y="2110590"/>
            <a:ext cx="1903200" cy="8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97" tIns="121897" rIns="121897" bIns="121897" anchor="t" anchorCtr="0">
            <a:noAutofit/>
          </a:bodyPr>
          <a:lstStyle/>
          <a:p>
            <a:pPr algn="ctr"/>
            <a:r>
              <a:rPr lang="en" sz="4000" dirty="0">
                <a:solidFill>
                  <a:srgbClr val="FF3300"/>
                </a:solidFill>
                <a:latin typeface="+mn-ea"/>
                <a:cs typeface="Roboto"/>
                <a:sym typeface="Roboto"/>
              </a:rPr>
              <a:t>Local </a:t>
            </a:r>
            <a:endParaRPr sz="4000" dirty="0">
              <a:solidFill>
                <a:srgbClr val="FF3300"/>
              </a:solidFill>
              <a:latin typeface="+mn-ea"/>
              <a:cs typeface="Roboto"/>
              <a:sym typeface="Roboto"/>
            </a:endParaRPr>
          </a:p>
        </p:txBody>
      </p:sp>
      <p:sp>
        <p:nvSpPr>
          <p:cNvPr id="39" name="Google Shape;171;p30"/>
          <p:cNvSpPr txBox="1"/>
          <p:nvPr/>
        </p:nvSpPr>
        <p:spPr>
          <a:xfrm>
            <a:off x="7119534" y="2110590"/>
            <a:ext cx="3087600" cy="8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97" tIns="121897" rIns="121897" bIns="121897" anchor="t" anchorCtr="0">
            <a:noAutofit/>
          </a:bodyPr>
          <a:lstStyle/>
          <a:p>
            <a:pPr algn="ctr"/>
            <a:r>
              <a:rPr lang="en" sz="4000" dirty="0">
                <a:solidFill>
                  <a:srgbClr val="FF3300"/>
                </a:solidFill>
                <a:latin typeface="+mn-ea"/>
                <a:cs typeface="Roboto"/>
                <a:sym typeface="Roboto"/>
              </a:rPr>
              <a:t>Distributed</a:t>
            </a:r>
            <a:endParaRPr sz="4000" dirty="0">
              <a:solidFill>
                <a:srgbClr val="FF3300"/>
              </a:solidFill>
              <a:latin typeface="+mn-ea"/>
              <a:cs typeface="Roboto"/>
              <a:sym typeface="Roboto"/>
            </a:endParaRPr>
          </a:p>
        </p:txBody>
      </p:sp>
      <p:cxnSp>
        <p:nvCxnSpPr>
          <p:cNvPr id="40" name="Google Shape;172;p30"/>
          <p:cNvCxnSpPr/>
          <p:nvPr/>
        </p:nvCxnSpPr>
        <p:spPr>
          <a:xfrm>
            <a:off x="8399223" y="4173923"/>
            <a:ext cx="0" cy="5000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" name="Google Shape;174;p30"/>
          <p:cNvCxnSpPr/>
          <p:nvPr/>
        </p:nvCxnSpPr>
        <p:spPr>
          <a:xfrm>
            <a:off x="5419656" y="4673923"/>
            <a:ext cx="5587298" cy="167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2" name="Google Shape;175;p30"/>
          <p:cNvCxnSpPr/>
          <p:nvPr/>
        </p:nvCxnSpPr>
        <p:spPr>
          <a:xfrm>
            <a:off x="5443156" y="4673923"/>
            <a:ext cx="0" cy="5000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" name="Google Shape;176;p30"/>
          <p:cNvCxnSpPr/>
          <p:nvPr/>
        </p:nvCxnSpPr>
        <p:spPr>
          <a:xfrm>
            <a:off x="8399223" y="4674090"/>
            <a:ext cx="0" cy="5000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" name="Google Shape;177;p30"/>
          <p:cNvCxnSpPr/>
          <p:nvPr/>
        </p:nvCxnSpPr>
        <p:spPr>
          <a:xfrm>
            <a:off x="11006954" y="4674090"/>
            <a:ext cx="0" cy="5000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" name="Google Shape;178;p30"/>
          <p:cNvSpPr/>
          <p:nvPr/>
        </p:nvSpPr>
        <p:spPr>
          <a:xfrm>
            <a:off x="498079" y="3069306"/>
            <a:ext cx="3717600" cy="1146000"/>
          </a:xfrm>
          <a:prstGeom prst="rect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97" tIns="121897" rIns="121897" bIns="121897" anchor="ctr" anchorCtr="0">
            <a:noAutofit/>
          </a:bodyPr>
          <a:lstStyle/>
          <a:p>
            <a:endParaRPr/>
          </a:p>
        </p:txBody>
      </p:sp>
      <p:sp>
        <p:nvSpPr>
          <p:cNvPr id="46" name="Google Shape;179;p30"/>
          <p:cNvSpPr/>
          <p:nvPr/>
        </p:nvSpPr>
        <p:spPr>
          <a:xfrm>
            <a:off x="673912" y="3292991"/>
            <a:ext cx="659600" cy="747200"/>
          </a:xfrm>
          <a:prstGeom prst="roundRect">
            <a:avLst>
              <a:gd name="adj" fmla="val 16667"/>
            </a:avLst>
          </a:prstGeom>
          <a:solidFill>
            <a:srgbClr val="00B0F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-US" altLang="ko-KR" dirty="0">
                <a:solidFill>
                  <a:srgbClr val="EFEFEF"/>
                </a:solidFill>
              </a:rPr>
              <a:t>Core</a:t>
            </a:r>
          </a:p>
        </p:txBody>
      </p:sp>
      <p:sp>
        <p:nvSpPr>
          <p:cNvPr id="54" name="Google Shape;187;p30"/>
          <p:cNvSpPr/>
          <p:nvPr/>
        </p:nvSpPr>
        <p:spPr>
          <a:xfrm>
            <a:off x="4596228" y="5185873"/>
            <a:ext cx="1903200" cy="1146000"/>
          </a:xfrm>
          <a:prstGeom prst="rect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97" tIns="121897" rIns="121897" bIns="121897" anchor="ctr" anchorCtr="0">
            <a:noAutofit/>
          </a:bodyPr>
          <a:lstStyle/>
          <a:p>
            <a:endParaRPr/>
          </a:p>
        </p:txBody>
      </p:sp>
      <p:sp>
        <p:nvSpPr>
          <p:cNvPr id="59" name="Google Shape;192;p30"/>
          <p:cNvSpPr/>
          <p:nvPr/>
        </p:nvSpPr>
        <p:spPr>
          <a:xfrm>
            <a:off x="7471944" y="5184306"/>
            <a:ext cx="1903200" cy="1146000"/>
          </a:xfrm>
          <a:prstGeom prst="rect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97" tIns="121897" rIns="121897" bIns="121897" anchor="ctr" anchorCtr="0">
            <a:noAutofit/>
          </a:bodyPr>
          <a:lstStyle/>
          <a:p>
            <a:endParaRPr/>
          </a:p>
        </p:txBody>
      </p:sp>
      <p:sp>
        <p:nvSpPr>
          <p:cNvPr id="64" name="Google Shape;197;p30"/>
          <p:cNvSpPr/>
          <p:nvPr/>
        </p:nvSpPr>
        <p:spPr>
          <a:xfrm>
            <a:off x="10028351" y="5185873"/>
            <a:ext cx="1903200" cy="1146000"/>
          </a:xfrm>
          <a:prstGeom prst="rect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97" tIns="121897" rIns="121897" bIns="121897" anchor="ctr" anchorCtr="0">
            <a:noAutofit/>
          </a:bodyPr>
          <a:lstStyle/>
          <a:p>
            <a:endParaRPr/>
          </a:p>
        </p:txBody>
      </p:sp>
      <p:sp>
        <p:nvSpPr>
          <p:cNvPr id="69" name="Google Shape;202;p30"/>
          <p:cNvSpPr/>
          <p:nvPr/>
        </p:nvSpPr>
        <p:spPr>
          <a:xfrm>
            <a:off x="7859571" y="2920990"/>
            <a:ext cx="1079200" cy="1146000"/>
          </a:xfrm>
          <a:prstGeom prst="rect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97" tIns="121897" rIns="121897" bIns="121897" anchor="ctr" anchorCtr="0">
            <a:noAutofit/>
          </a:bodyPr>
          <a:lstStyle/>
          <a:p>
            <a:endParaRPr/>
          </a:p>
        </p:txBody>
      </p:sp>
      <p:sp>
        <p:nvSpPr>
          <p:cNvPr id="72" name="직사각형 71"/>
          <p:cNvSpPr/>
          <p:nvPr/>
        </p:nvSpPr>
        <p:spPr>
          <a:xfrm>
            <a:off x="197735" y="889727"/>
            <a:ext cx="11330637" cy="14219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dirty="0"/>
              <a:t>로컬 프로세스는 단일 시스템의 컴퓨팅 리소스를 사용합니다</a:t>
            </a:r>
            <a:r>
              <a:rPr lang="en-US" altLang="ko-KR" dirty="0"/>
              <a:t>.</a:t>
            </a: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dirty="0"/>
              <a:t>분산 프로세스는 네트워크를 통해 연결된 여러 </a:t>
            </a:r>
            <a:r>
              <a:rPr lang="ko-KR" altLang="en-US" dirty="0" err="1"/>
              <a:t>머신의</a:t>
            </a:r>
            <a:r>
              <a:rPr lang="ko-KR" altLang="en-US" dirty="0"/>
              <a:t> 컴퓨팅 리소스를 액세스 할 수 있습니다</a:t>
            </a:r>
            <a:r>
              <a:rPr lang="en-US" altLang="ko-KR" dirty="0"/>
              <a:t>.</a:t>
            </a: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dirty="0"/>
              <a:t>단일 </a:t>
            </a:r>
            <a:r>
              <a:rPr lang="ko-KR" altLang="en-US" dirty="0" err="1"/>
              <a:t>머신을</a:t>
            </a:r>
            <a:r>
              <a:rPr lang="ko-KR" altLang="en-US" dirty="0"/>
              <a:t> </a:t>
            </a:r>
            <a:r>
              <a:rPr lang="en-US" altLang="ko-KR" dirty="0"/>
              <a:t>Scale Up </a:t>
            </a:r>
            <a:r>
              <a:rPr lang="ko-KR" altLang="en-US" dirty="0"/>
              <a:t>하는 것보다</a:t>
            </a:r>
            <a:r>
              <a:rPr lang="en-US" altLang="ko-KR" dirty="0"/>
              <a:t> </a:t>
            </a:r>
            <a:r>
              <a:rPr lang="ko-KR" altLang="en-US" dirty="0" err="1"/>
              <a:t>여러대의</a:t>
            </a:r>
            <a:r>
              <a:rPr lang="en-US" altLang="ko-KR" dirty="0"/>
              <a:t> </a:t>
            </a:r>
            <a:r>
              <a:rPr lang="ko-KR" altLang="en-US" dirty="0" err="1"/>
              <a:t>머신으로</a:t>
            </a:r>
            <a:r>
              <a:rPr lang="ko-KR" altLang="en-US" dirty="0"/>
              <a:t> 확장</a:t>
            </a:r>
            <a:r>
              <a:rPr lang="en-US" altLang="ko-KR" dirty="0"/>
              <a:t>(Scale Out)</a:t>
            </a:r>
            <a:r>
              <a:rPr lang="ko-KR" altLang="en-US" dirty="0"/>
              <a:t>하는 것이 더 쉽습니다</a:t>
            </a:r>
            <a:r>
              <a:rPr lang="en-US" altLang="ko-KR" dirty="0"/>
              <a:t>.</a:t>
            </a: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dirty="0"/>
              <a:t>분산시스템에서는 한 대의 시스템에 장애가 발생해도 전체 네트워크가 계속 작동 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77" name="Google Shape;179;p30"/>
          <p:cNvSpPr/>
          <p:nvPr/>
        </p:nvSpPr>
        <p:spPr>
          <a:xfrm>
            <a:off x="1522234" y="3292991"/>
            <a:ext cx="659600" cy="747200"/>
          </a:xfrm>
          <a:prstGeom prst="roundRect">
            <a:avLst>
              <a:gd name="adj" fmla="val 16667"/>
            </a:avLst>
          </a:prstGeom>
          <a:solidFill>
            <a:srgbClr val="00B0F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-US" altLang="ko-KR" dirty="0">
                <a:solidFill>
                  <a:srgbClr val="EFEFEF"/>
                </a:solidFill>
              </a:rPr>
              <a:t>Core</a:t>
            </a:r>
          </a:p>
        </p:txBody>
      </p:sp>
      <p:sp>
        <p:nvSpPr>
          <p:cNvPr id="78" name="Google Shape;179;p30"/>
          <p:cNvSpPr/>
          <p:nvPr/>
        </p:nvSpPr>
        <p:spPr>
          <a:xfrm>
            <a:off x="2370556" y="3292991"/>
            <a:ext cx="659600" cy="747200"/>
          </a:xfrm>
          <a:prstGeom prst="roundRect">
            <a:avLst>
              <a:gd name="adj" fmla="val 16667"/>
            </a:avLst>
          </a:prstGeom>
          <a:solidFill>
            <a:srgbClr val="00B0F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-US" altLang="ko-KR" dirty="0">
                <a:solidFill>
                  <a:srgbClr val="EFEFEF"/>
                </a:solidFill>
              </a:rPr>
              <a:t>Core</a:t>
            </a:r>
          </a:p>
        </p:txBody>
      </p:sp>
      <p:sp>
        <p:nvSpPr>
          <p:cNvPr id="79" name="Google Shape;179;p30"/>
          <p:cNvSpPr/>
          <p:nvPr/>
        </p:nvSpPr>
        <p:spPr>
          <a:xfrm>
            <a:off x="3218878" y="3292991"/>
            <a:ext cx="659600" cy="747200"/>
          </a:xfrm>
          <a:prstGeom prst="roundRect">
            <a:avLst>
              <a:gd name="adj" fmla="val 16667"/>
            </a:avLst>
          </a:prstGeom>
          <a:solidFill>
            <a:srgbClr val="00B0F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-US" altLang="ko-KR" dirty="0">
                <a:solidFill>
                  <a:srgbClr val="EFEFEF"/>
                </a:solidFill>
              </a:rPr>
              <a:t>Core</a:t>
            </a:r>
          </a:p>
        </p:txBody>
      </p:sp>
      <p:sp>
        <p:nvSpPr>
          <p:cNvPr id="80" name="Google Shape;179;p30"/>
          <p:cNvSpPr/>
          <p:nvPr/>
        </p:nvSpPr>
        <p:spPr>
          <a:xfrm>
            <a:off x="8069371" y="3169990"/>
            <a:ext cx="659600" cy="747200"/>
          </a:xfrm>
          <a:prstGeom prst="roundRect">
            <a:avLst>
              <a:gd name="adj" fmla="val 16667"/>
            </a:avLst>
          </a:prstGeom>
          <a:solidFill>
            <a:srgbClr val="00B0F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-US" altLang="ko-KR" dirty="0">
                <a:solidFill>
                  <a:srgbClr val="EFEFEF"/>
                </a:solidFill>
              </a:rPr>
              <a:t>Core</a:t>
            </a:r>
          </a:p>
        </p:txBody>
      </p:sp>
      <p:sp>
        <p:nvSpPr>
          <p:cNvPr id="81" name="Google Shape;179;p30"/>
          <p:cNvSpPr/>
          <p:nvPr/>
        </p:nvSpPr>
        <p:spPr>
          <a:xfrm>
            <a:off x="4699506" y="5379582"/>
            <a:ext cx="659600" cy="747200"/>
          </a:xfrm>
          <a:prstGeom prst="roundRect">
            <a:avLst>
              <a:gd name="adj" fmla="val 16667"/>
            </a:avLst>
          </a:prstGeom>
          <a:solidFill>
            <a:srgbClr val="00B0F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-US" altLang="ko-KR" dirty="0">
                <a:solidFill>
                  <a:srgbClr val="EFEFEF"/>
                </a:solidFill>
              </a:rPr>
              <a:t>Core</a:t>
            </a:r>
          </a:p>
        </p:txBody>
      </p:sp>
      <p:sp>
        <p:nvSpPr>
          <p:cNvPr id="82" name="Google Shape;179;p30"/>
          <p:cNvSpPr/>
          <p:nvPr/>
        </p:nvSpPr>
        <p:spPr>
          <a:xfrm>
            <a:off x="5547828" y="5379582"/>
            <a:ext cx="659600" cy="747200"/>
          </a:xfrm>
          <a:prstGeom prst="roundRect">
            <a:avLst>
              <a:gd name="adj" fmla="val 16667"/>
            </a:avLst>
          </a:prstGeom>
          <a:solidFill>
            <a:srgbClr val="00B0F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-US" altLang="ko-KR" dirty="0">
                <a:solidFill>
                  <a:srgbClr val="EFEFEF"/>
                </a:solidFill>
              </a:rPr>
              <a:t>Core</a:t>
            </a:r>
          </a:p>
        </p:txBody>
      </p:sp>
      <p:sp>
        <p:nvSpPr>
          <p:cNvPr id="83" name="Google Shape;179;p30"/>
          <p:cNvSpPr/>
          <p:nvPr/>
        </p:nvSpPr>
        <p:spPr>
          <a:xfrm>
            <a:off x="7686223" y="5379582"/>
            <a:ext cx="659600" cy="747200"/>
          </a:xfrm>
          <a:prstGeom prst="roundRect">
            <a:avLst>
              <a:gd name="adj" fmla="val 16667"/>
            </a:avLst>
          </a:prstGeom>
          <a:solidFill>
            <a:srgbClr val="00B0F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-US" altLang="ko-KR" dirty="0">
                <a:solidFill>
                  <a:srgbClr val="EFEFEF"/>
                </a:solidFill>
              </a:rPr>
              <a:t>Core</a:t>
            </a:r>
          </a:p>
        </p:txBody>
      </p:sp>
      <p:sp>
        <p:nvSpPr>
          <p:cNvPr id="84" name="Google Shape;179;p30"/>
          <p:cNvSpPr/>
          <p:nvPr/>
        </p:nvSpPr>
        <p:spPr>
          <a:xfrm>
            <a:off x="8534545" y="5379582"/>
            <a:ext cx="659600" cy="747200"/>
          </a:xfrm>
          <a:prstGeom prst="roundRect">
            <a:avLst>
              <a:gd name="adj" fmla="val 16667"/>
            </a:avLst>
          </a:prstGeom>
          <a:solidFill>
            <a:srgbClr val="00B0F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-US" altLang="ko-KR" dirty="0">
                <a:solidFill>
                  <a:srgbClr val="EFEFEF"/>
                </a:solidFill>
              </a:rPr>
              <a:t>Core</a:t>
            </a:r>
          </a:p>
        </p:txBody>
      </p:sp>
      <p:sp>
        <p:nvSpPr>
          <p:cNvPr id="85" name="Google Shape;179;p30"/>
          <p:cNvSpPr/>
          <p:nvPr/>
        </p:nvSpPr>
        <p:spPr>
          <a:xfrm>
            <a:off x="10207134" y="5385844"/>
            <a:ext cx="659600" cy="747200"/>
          </a:xfrm>
          <a:prstGeom prst="roundRect">
            <a:avLst>
              <a:gd name="adj" fmla="val 16667"/>
            </a:avLst>
          </a:prstGeom>
          <a:solidFill>
            <a:srgbClr val="00B0F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-US" altLang="ko-KR" dirty="0">
                <a:solidFill>
                  <a:srgbClr val="EFEFEF"/>
                </a:solidFill>
              </a:rPr>
              <a:t>Core</a:t>
            </a:r>
          </a:p>
        </p:txBody>
      </p:sp>
      <p:sp>
        <p:nvSpPr>
          <p:cNvPr id="86" name="Google Shape;179;p30"/>
          <p:cNvSpPr/>
          <p:nvPr/>
        </p:nvSpPr>
        <p:spPr>
          <a:xfrm>
            <a:off x="11055456" y="5385844"/>
            <a:ext cx="659600" cy="747200"/>
          </a:xfrm>
          <a:prstGeom prst="roundRect">
            <a:avLst>
              <a:gd name="adj" fmla="val 16667"/>
            </a:avLst>
          </a:prstGeom>
          <a:solidFill>
            <a:srgbClr val="00B0F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-US" altLang="ko-KR" dirty="0">
                <a:solidFill>
                  <a:srgbClr val="EFEFEF"/>
                </a:solidFill>
              </a:rPr>
              <a:t>Core</a:t>
            </a:r>
          </a:p>
        </p:txBody>
      </p:sp>
      <p:sp>
        <p:nvSpPr>
          <p:cNvPr id="28" name="제목 1"/>
          <p:cNvSpPr txBox="1">
            <a:spLocks/>
          </p:cNvSpPr>
          <p:nvPr/>
        </p:nvSpPr>
        <p:spPr>
          <a:xfrm>
            <a:off x="142675" y="344693"/>
            <a:ext cx="10262680" cy="544463"/>
          </a:xfrm>
          <a:prstGeom prst="rect">
            <a:avLst/>
          </a:prstGeom>
        </p:spPr>
        <p:txBody>
          <a:bodyPr lIns="91438" tIns="45719" rIns="91438" bIns="45719"/>
          <a:lstStyle>
            <a:lvl1pPr algn="l" defTabSz="68644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로컬시스템 </a:t>
            </a:r>
            <a:r>
              <a:rPr lang="en-US" altLang="ko-KR" sz="3600" dirty="0" err="1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vs</a:t>
            </a:r>
            <a:r>
              <a:rPr lang="en-US" altLang="ko-KR" sz="360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360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분산시스템</a:t>
            </a:r>
            <a:endParaRPr lang="en-US" altLang="ko-KR" sz="3600" dirty="0">
              <a:solidFill>
                <a:srgbClr val="00B0F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7320574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142675" y="344693"/>
            <a:ext cx="10262680" cy="544463"/>
          </a:xfrm>
          <a:prstGeom prst="rect">
            <a:avLst/>
          </a:prstGeom>
        </p:spPr>
        <p:txBody>
          <a:bodyPr lIns="91438" tIns="45719" rIns="91438" bIns="45719"/>
          <a:lstStyle>
            <a:lvl1pPr algn="l" defTabSz="68644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HDP </a:t>
            </a:r>
            <a:r>
              <a:rPr lang="ko-KR" altLang="en-US" sz="360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다운로드</a:t>
            </a:r>
            <a:endParaRPr lang="en-US" altLang="ko-KR" sz="3600" dirty="0">
              <a:solidFill>
                <a:srgbClr val="00B0F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 flipV="1">
            <a:off x="-8873" y="330178"/>
            <a:ext cx="137033" cy="5395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3532"/>
            <a:endParaRPr lang="ko-KR" altLang="en-US" sz="800">
              <a:solidFill>
                <a:srgbClr val="0070C0"/>
              </a:solidFill>
              <a:latin typeface="KT서체 Bold" panose="020B0600000101010101" pitchFamily="50" charset="-127"/>
              <a:ea typeface="KT서체 Bold" panose="020B0600000101010101" pitchFamily="50" charset="-127"/>
            </a:endParaRPr>
          </a:p>
        </p:txBody>
      </p:sp>
      <p:sp>
        <p:nvSpPr>
          <p:cNvPr id="4" name="모서리가 둥근 직사각형 3">
            <a:hlinkClick r:id="rId3"/>
          </p:cNvPr>
          <p:cNvSpPr/>
          <p:nvPr/>
        </p:nvSpPr>
        <p:spPr>
          <a:xfrm>
            <a:off x="331617" y="995392"/>
            <a:ext cx="8512132" cy="51282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377"/>
            <a:r>
              <a:rPr lang="en-US" altLang="ko-KR" sz="2000" b="1" dirty="0">
                <a:solidFill>
                  <a:prstClr val="white"/>
                </a:solidFill>
              </a:rPr>
              <a:t>https://www.cloudera.com/downloads/hortonworks-sandbox.html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37" y="1508215"/>
            <a:ext cx="6883976" cy="5150466"/>
          </a:xfrm>
          <a:prstGeom prst="rect">
            <a:avLst/>
          </a:prstGeom>
          <a:noFill/>
          <a:ln w="9525">
            <a:solidFill>
              <a:schemeClr val="accent5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7" name="모서리가 둥근 직사각형 6"/>
          <p:cNvSpPr/>
          <p:nvPr/>
        </p:nvSpPr>
        <p:spPr>
          <a:xfrm>
            <a:off x="1217342" y="5893904"/>
            <a:ext cx="3047583" cy="417444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977036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142675" y="344693"/>
            <a:ext cx="10262680" cy="544463"/>
          </a:xfrm>
          <a:prstGeom prst="rect">
            <a:avLst/>
          </a:prstGeom>
        </p:spPr>
        <p:txBody>
          <a:bodyPr lIns="91438" tIns="45719" rIns="91438" bIns="45719"/>
          <a:lstStyle>
            <a:lvl1pPr algn="l" defTabSz="68644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HDP </a:t>
            </a:r>
            <a:r>
              <a:rPr lang="ko-KR" altLang="en-US" sz="360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다운로드</a:t>
            </a:r>
            <a:endParaRPr lang="en-US" altLang="ko-KR" sz="3600" dirty="0">
              <a:solidFill>
                <a:srgbClr val="00B0F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 flipV="1">
            <a:off x="-8873" y="330178"/>
            <a:ext cx="137033" cy="5395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3532"/>
            <a:endParaRPr lang="ko-KR" altLang="en-US" sz="800">
              <a:solidFill>
                <a:srgbClr val="0070C0"/>
              </a:solidFill>
              <a:latin typeface="KT서체 Bold" panose="020B0600000101010101" pitchFamily="50" charset="-127"/>
              <a:ea typeface="KT서체 Bold" panose="020B0600000101010101" pitchFamily="50" charset="-127"/>
            </a:endParaRP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9842" y="1071563"/>
            <a:ext cx="5876925" cy="4714875"/>
          </a:xfrm>
          <a:prstGeom prst="rect">
            <a:avLst/>
          </a:prstGeom>
          <a:noFill/>
          <a:ln w="9525">
            <a:solidFill>
              <a:schemeClr val="accent5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918" y="1532731"/>
            <a:ext cx="4572000" cy="3792538"/>
          </a:xfrm>
          <a:prstGeom prst="rect">
            <a:avLst/>
          </a:prstGeom>
          <a:noFill/>
          <a:ln w="9525">
            <a:solidFill>
              <a:schemeClr val="accent5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1161539" y="6136701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>
                <a:hlinkClick r:id="rId5"/>
              </a:rPr>
              <a:t>https://sungwoonblog.tistory.com/1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331617" y="6139963"/>
            <a:ext cx="733214" cy="369330"/>
          </a:xfrm>
          <a:prstGeom prst="rect">
            <a:avLst/>
          </a:prstGeom>
        </p:spPr>
        <p:txBody>
          <a:bodyPr wrap="none" lIns="0" tIns="45719" rIns="0" bIns="45719">
            <a:spAutoFit/>
          </a:bodyPr>
          <a:lstStyle/>
          <a:p>
            <a:pPr defTabSz="914377"/>
            <a:r>
              <a:rPr lang="ko-KR" altLang="en-US" b="1" spc="-80" dirty="0">
                <a:solidFill>
                  <a:srgbClr val="0070C0"/>
                </a:solidFill>
                <a:latin typeface="+mn-ea"/>
                <a:cs typeface="Malgun Gothic"/>
              </a:rPr>
              <a:t>■ 참고</a:t>
            </a:r>
            <a:endParaRPr lang="en-US" altLang="ko-KR" b="1" spc="-80" dirty="0">
              <a:solidFill>
                <a:srgbClr val="0070C0"/>
              </a:solidFill>
              <a:latin typeface="+mn-ea"/>
              <a:cs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12496736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142675" y="344693"/>
            <a:ext cx="10262680" cy="544463"/>
          </a:xfrm>
          <a:prstGeom prst="rect">
            <a:avLst/>
          </a:prstGeom>
        </p:spPr>
        <p:txBody>
          <a:bodyPr lIns="91438" tIns="45719" rIns="91438" bIns="45719"/>
          <a:lstStyle>
            <a:lvl1pPr algn="l" defTabSz="68644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HDP </a:t>
            </a:r>
            <a:r>
              <a:rPr lang="ko-KR" altLang="en-US" sz="360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다운로드</a:t>
            </a:r>
            <a:endParaRPr lang="en-US" altLang="ko-KR" sz="3600" dirty="0">
              <a:solidFill>
                <a:srgbClr val="00B0F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 flipV="1">
            <a:off x="-8873" y="330178"/>
            <a:ext cx="137033" cy="5395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3532"/>
            <a:endParaRPr lang="ko-KR" altLang="en-US" sz="800">
              <a:solidFill>
                <a:srgbClr val="0070C0"/>
              </a:solidFill>
              <a:latin typeface="KT서체 Bold" panose="020B0600000101010101" pitchFamily="50" charset="-127"/>
              <a:ea typeface="KT서체 Bold" panose="020B0600000101010101" pitchFamily="50" charset="-127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1314450"/>
            <a:ext cx="8382000" cy="4229100"/>
          </a:xfrm>
          <a:prstGeom prst="rect">
            <a:avLst/>
          </a:prstGeom>
          <a:noFill/>
          <a:ln w="9525">
            <a:solidFill>
              <a:schemeClr val="accent5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1" name="모서리가 둥근 직사각형 10"/>
          <p:cNvSpPr/>
          <p:nvPr/>
        </p:nvSpPr>
        <p:spPr>
          <a:xfrm>
            <a:off x="2784143" y="4435521"/>
            <a:ext cx="1760561" cy="627797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5566696" y="4519916"/>
            <a:ext cx="3627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HDP_2.6.5_virtualbox_180626.ova</a:t>
            </a:r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9359257" y="4519916"/>
            <a:ext cx="9941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15.0GB </a:t>
            </a:r>
            <a:endParaRPr lang="ko-KR" altLang="en-US" dirty="0"/>
          </a:p>
        </p:txBody>
      </p:sp>
      <p:sp>
        <p:nvSpPr>
          <p:cNvPr id="14" name="오른쪽 화살표 13"/>
          <p:cNvSpPr/>
          <p:nvPr/>
        </p:nvSpPr>
        <p:spPr>
          <a:xfrm>
            <a:off x="4661092" y="4455300"/>
            <a:ext cx="764274" cy="4985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61662C-F451-E64D-2957-2CA0E71D97DE}"/>
              </a:ext>
            </a:extLst>
          </p:cNvPr>
          <p:cNvSpPr txBox="1"/>
          <p:nvPr/>
        </p:nvSpPr>
        <p:spPr>
          <a:xfrm>
            <a:off x="1261490" y="5999004"/>
            <a:ext cx="99571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 i="0" dirty="0">
                <a:solidFill>
                  <a:srgbClr val="292C32"/>
                </a:solidFill>
                <a:effectLst/>
                <a:latin typeface="+mn-ea"/>
              </a:rPr>
              <a:t>Direct Download Link : </a:t>
            </a:r>
            <a:r>
              <a:rPr lang="en-US" altLang="ko-KR" sz="1400" b="0" i="0" dirty="0">
                <a:solidFill>
                  <a:srgbClr val="292C32"/>
                </a:solidFill>
                <a:effectLst/>
                <a:latin typeface="+mn-ea"/>
                <a:hlinkClick r:id="rId4"/>
              </a:rPr>
              <a:t>https://archive.cloudera.com/hwx-sandbox/hdp/hdp-2.6.5/HDP_2.6.5_virtualbox_180626.ova</a:t>
            </a:r>
            <a:endParaRPr lang="ko-KR" altLang="en-US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6850749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142675" y="344693"/>
            <a:ext cx="10262680" cy="544463"/>
          </a:xfrm>
          <a:prstGeom prst="rect">
            <a:avLst/>
          </a:prstGeom>
        </p:spPr>
        <p:txBody>
          <a:bodyPr lIns="91438" tIns="45719" rIns="91438" bIns="45719"/>
          <a:lstStyle>
            <a:lvl1pPr algn="l" defTabSz="68644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HDP </a:t>
            </a:r>
            <a:r>
              <a:rPr lang="ko-KR" altLang="en-US" sz="360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설치 </a:t>
            </a:r>
            <a:endParaRPr lang="en-US" altLang="ko-KR" sz="3600" dirty="0">
              <a:solidFill>
                <a:srgbClr val="00B0F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 flipV="1">
            <a:off x="-8873" y="330178"/>
            <a:ext cx="137033" cy="5395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3532"/>
            <a:endParaRPr lang="ko-KR" altLang="en-US" sz="800">
              <a:solidFill>
                <a:srgbClr val="0070C0"/>
              </a:solidFill>
              <a:latin typeface="KT서체 Bold" panose="020B0600000101010101" pitchFamily="50" charset="-127"/>
              <a:ea typeface="KT서체 Bold" panose="020B0600000101010101" pitchFamily="50" charset="-127"/>
            </a:endParaRPr>
          </a:p>
        </p:txBody>
      </p:sp>
      <p:sp>
        <p:nvSpPr>
          <p:cNvPr id="4" name="AutoShape 5" descr="Oracle VM VirtualBox 1: 설치 및 가상 머신 생성 : 네이버 블로그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031" name="Picture 7" descr="Oracle VM VirtualBox 1: 설치 및 가상 머신 생성 : 네이버 블로그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584" y="1717139"/>
            <a:ext cx="1429652" cy="1429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473075" y="1189038"/>
            <a:ext cx="1849161" cy="369330"/>
          </a:xfrm>
          <a:prstGeom prst="rect">
            <a:avLst/>
          </a:prstGeom>
        </p:spPr>
        <p:txBody>
          <a:bodyPr wrap="none" lIns="0" tIns="45719" rIns="0" bIns="45719">
            <a:spAutoFit/>
          </a:bodyPr>
          <a:lstStyle/>
          <a:p>
            <a:pPr defTabSz="914377"/>
            <a:r>
              <a:rPr lang="ko-KR" altLang="en-US" b="1" spc="-80" dirty="0">
                <a:solidFill>
                  <a:srgbClr val="0070C0"/>
                </a:solidFill>
                <a:latin typeface="+mn-ea"/>
                <a:cs typeface="Malgun Gothic"/>
              </a:rPr>
              <a:t>■ </a:t>
            </a:r>
            <a:r>
              <a:rPr lang="en-US" altLang="ko-KR" b="1" spc="-80" dirty="0" err="1">
                <a:solidFill>
                  <a:srgbClr val="0070C0"/>
                </a:solidFill>
                <a:latin typeface="+mn-ea"/>
                <a:cs typeface="Malgun Gothic"/>
              </a:rPr>
              <a:t>VirtualBox</a:t>
            </a:r>
            <a:r>
              <a:rPr lang="en-US" altLang="ko-KR" b="1" spc="-80" dirty="0">
                <a:solidFill>
                  <a:srgbClr val="0070C0"/>
                </a:solidFill>
                <a:latin typeface="+mn-ea"/>
                <a:cs typeface="Malgun Gothic"/>
              </a:rPr>
              <a:t> </a:t>
            </a:r>
            <a:r>
              <a:rPr lang="ko-KR" altLang="en-US" b="1" spc="-80" dirty="0">
                <a:solidFill>
                  <a:srgbClr val="0070C0"/>
                </a:solidFill>
                <a:latin typeface="+mn-ea"/>
                <a:cs typeface="Malgun Gothic"/>
              </a:rPr>
              <a:t>실행</a:t>
            </a:r>
            <a:endParaRPr lang="en-US" altLang="ko-KR" b="1" spc="-80" dirty="0">
              <a:solidFill>
                <a:srgbClr val="0070C0"/>
              </a:solidFill>
              <a:latin typeface="+mn-ea"/>
              <a:cs typeface="Malgun Gothic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2236" y="1558368"/>
            <a:ext cx="9077277" cy="5054107"/>
          </a:xfrm>
          <a:prstGeom prst="rect">
            <a:avLst/>
          </a:prstGeom>
          <a:noFill/>
          <a:ln w="9525">
            <a:solidFill>
              <a:schemeClr val="accent5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모서리가 둥근 직사각형 9"/>
          <p:cNvSpPr/>
          <p:nvPr/>
        </p:nvSpPr>
        <p:spPr>
          <a:xfrm>
            <a:off x="2193256" y="2431965"/>
            <a:ext cx="3892229" cy="445116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119549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142675" y="344693"/>
            <a:ext cx="10262680" cy="544463"/>
          </a:xfrm>
          <a:prstGeom prst="rect">
            <a:avLst/>
          </a:prstGeom>
        </p:spPr>
        <p:txBody>
          <a:bodyPr lIns="91438" tIns="45719" rIns="91438" bIns="45719"/>
          <a:lstStyle>
            <a:lvl1pPr algn="l" defTabSz="68644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HDP </a:t>
            </a:r>
            <a:r>
              <a:rPr lang="ko-KR" altLang="en-US" sz="360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설치</a:t>
            </a:r>
            <a:endParaRPr lang="en-US" altLang="ko-KR" sz="3600" dirty="0">
              <a:solidFill>
                <a:srgbClr val="00B0F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 flipV="1">
            <a:off x="-8873" y="330178"/>
            <a:ext cx="137033" cy="5395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3532"/>
            <a:endParaRPr lang="ko-KR" altLang="en-US" sz="800">
              <a:solidFill>
                <a:srgbClr val="0070C0"/>
              </a:solidFill>
              <a:latin typeface="KT서체 Bold" panose="020B0600000101010101" pitchFamily="50" charset="-127"/>
              <a:ea typeface="KT서체 Bold" panose="020B0600000101010101" pitchFamily="50" charset="-127"/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813" y="1046273"/>
            <a:ext cx="9096375" cy="5648325"/>
          </a:xfrm>
          <a:prstGeom prst="rect">
            <a:avLst/>
          </a:prstGeom>
          <a:noFill/>
          <a:ln w="9525">
            <a:solidFill>
              <a:schemeClr val="accent5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모서리가 둥근 직사각형 9"/>
          <p:cNvSpPr/>
          <p:nvPr/>
        </p:nvSpPr>
        <p:spPr>
          <a:xfrm>
            <a:off x="7476383" y="6309061"/>
            <a:ext cx="828000" cy="36000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4473499" y="5326342"/>
            <a:ext cx="4906984" cy="32400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262328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142675" y="344693"/>
            <a:ext cx="10262680" cy="544463"/>
          </a:xfrm>
          <a:prstGeom prst="rect">
            <a:avLst/>
          </a:prstGeom>
        </p:spPr>
        <p:txBody>
          <a:bodyPr lIns="91438" tIns="45719" rIns="91438" bIns="45719"/>
          <a:lstStyle>
            <a:lvl1pPr algn="l" defTabSz="68644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HDP </a:t>
            </a:r>
            <a:r>
              <a:rPr lang="ko-KR" altLang="en-US" sz="360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설치</a:t>
            </a:r>
            <a:endParaRPr lang="en-US" altLang="ko-KR" sz="3600" dirty="0">
              <a:solidFill>
                <a:srgbClr val="00B0F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 flipV="1">
            <a:off x="-8873" y="330178"/>
            <a:ext cx="137033" cy="5395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3532"/>
            <a:endParaRPr lang="ko-KR" altLang="en-US" sz="800">
              <a:solidFill>
                <a:srgbClr val="0070C0"/>
              </a:solidFill>
              <a:latin typeface="KT서체 Bold" panose="020B0600000101010101" pitchFamily="50" charset="-127"/>
              <a:ea typeface="KT서체 Bold" panose="020B0600000101010101" pitchFamily="50" charset="-127"/>
            </a:endParaRP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675" y="1022138"/>
            <a:ext cx="8837839" cy="58021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모서리가 둥근 직사각형 7"/>
          <p:cNvSpPr/>
          <p:nvPr/>
        </p:nvSpPr>
        <p:spPr>
          <a:xfrm>
            <a:off x="674990" y="1590255"/>
            <a:ext cx="7946495" cy="717515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267089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142675" y="344693"/>
            <a:ext cx="10262680" cy="544463"/>
          </a:xfrm>
          <a:prstGeom prst="rect">
            <a:avLst/>
          </a:prstGeom>
        </p:spPr>
        <p:txBody>
          <a:bodyPr lIns="91438" tIns="45719" rIns="91438" bIns="45719"/>
          <a:lstStyle>
            <a:lvl1pPr algn="l" defTabSz="68644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HDP </a:t>
            </a:r>
            <a:r>
              <a:rPr lang="ko-KR" altLang="en-US" sz="360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설치 완료</a:t>
            </a:r>
            <a:endParaRPr lang="en-US" altLang="ko-KR" sz="3600" dirty="0">
              <a:solidFill>
                <a:srgbClr val="00B0F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 flipV="1">
            <a:off x="-8873" y="330178"/>
            <a:ext cx="137033" cy="5395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3532"/>
            <a:endParaRPr lang="ko-KR" altLang="en-US" sz="800">
              <a:solidFill>
                <a:srgbClr val="0070C0"/>
              </a:solidFill>
              <a:latin typeface="KT서체 Bold" panose="020B0600000101010101" pitchFamily="50" charset="-127"/>
              <a:ea typeface="KT서체 Bold" panose="020B0600000101010101" pitchFamily="50" charset="-127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5656" y="1035095"/>
            <a:ext cx="8869485" cy="5822903"/>
          </a:xfrm>
          <a:prstGeom prst="rect">
            <a:avLst/>
          </a:prstGeom>
          <a:noFill/>
          <a:ln w="9525">
            <a:solidFill>
              <a:schemeClr val="accent5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082520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C:\Users\공유폴더\표지 엔딩\05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075131" y="2939970"/>
            <a:ext cx="3876304" cy="972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29994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142675" y="344693"/>
            <a:ext cx="10262680" cy="544463"/>
          </a:xfrm>
          <a:prstGeom prst="rect">
            <a:avLst/>
          </a:prstGeom>
        </p:spPr>
        <p:txBody>
          <a:bodyPr lIns="91438" tIns="45719" rIns="91438" bIns="45719"/>
          <a:lstStyle>
            <a:lvl1pPr algn="l" defTabSz="68644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Hadoop</a:t>
            </a:r>
          </a:p>
        </p:txBody>
      </p:sp>
      <p:sp>
        <p:nvSpPr>
          <p:cNvPr id="3" name="직사각형 2"/>
          <p:cNvSpPr/>
          <p:nvPr/>
        </p:nvSpPr>
        <p:spPr>
          <a:xfrm flipV="1">
            <a:off x="-8873" y="330178"/>
            <a:ext cx="137033" cy="5395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3532"/>
            <a:endParaRPr lang="ko-KR" altLang="en-US" sz="800">
              <a:solidFill>
                <a:srgbClr val="0070C0"/>
              </a:solidFill>
              <a:latin typeface="KT서체 Bold" panose="020B0600000101010101" pitchFamily="50" charset="-127"/>
              <a:ea typeface="KT서체 Bold" panose="020B0600000101010101" pitchFamily="50" charset="-127"/>
            </a:endParaRPr>
          </a:p>
        </p:txBody>
      </p:sp>
      <p:pic>
        <p:nvPicPr>
          <p:cNvPr id="2050" name="Picture 2" descr="Hadoop Architecture in Detail - HDFS, Yarn &amp; MapReduc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185" y="889727"/>
            <a:ext cx="10631630" cy="5563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0" y="6444735"/>
            <a:ext cx="12192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hlinkClick r:id="rId4"/>
              </a:rPr>
              <a:t>https://data-flair.training/blogs/hadoop-architecture/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7777088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142675" y="344693"/>
            <a:ext cx="10262680" cy="544463"/>
          </a:xfrm>
          <a:prstGeom prst="rect">
            <a:avLst/>
          </a:prstGeom>
        </p:spPr>
        <p:txBody>
          <a:bodyPr lIns="91438" tIns="45719" rIns="91438" bIns="45719"/>
          <a:lstStyle>
            <a:lvl1pPr algn="l" defTabSz="68644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 err="1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Hadoop</a:t>
            </a:r>
            <a:r>
              <a:rPr lang="ko-KR" altLang="en-US" sz="360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 역사</a:t>
            </a:r>
            <a:endParaRPr lang="en-US" altLang="ko-KR" sz="2800" dirty="0">
              <a:solidFill>
                <a:srgbClr val="00B0F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 flipV="1">
            <a:off x="-8873" y="330178"/>
            <a:ext cx="137033" cy="5395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3532"/>
            <a:endParaRPr lang="ko-KR" altLang="en-US" sz="800">
              <a:solidFill>
                <a:srgbClr val="0070C0"/>
              </a:solidFill>
              <a:latin typeface="KT서체 Bold" panose="020B0600000101010101" pitchFamily="50" charset="-127"/>
              <a:ea typeface="KT서체 Bold" panose="020B0600000101010101" pitchFamily="50" charset="-127"/>
            </a:endParaRPr>
          </a:p>
        </p:txBody>
      </p:sp>
      <p:pic>
        <p:nvPicPr>
          <p:cNvPr id="1026" name="Picture 2" descr="History of Hadoo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697" y="1866900"/>
            <a:ext cx="11676606" cy="3619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31183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142675" y="344693"/>
            <a:ext cx="10262680" cy="544463"/>
          </a:xfrm>
          <a:prstGeom prst="rect">
            <a:avLst/>
          </a:prstGeom>
        </p:spPr>
        <p:txBody>
          <a:bodyPr lIns="91438" tIns="45719" rIns="91438" bIns="45719"/>
          <a:lstStyle>
            <a:lvl1pPr algn="l" defTabSz="68644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 err="1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Hadoop</a:t>
            </a:r>
            <a:r>
              <a:rPr lang="en-US" altLang="ko-KR" sz="360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360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클러스터 아키텍처</a:t>
            </a:r>
            <a:endParaRPr lang="en-US" altLang="ko-KR" sz="3600" dirty="0">
              <a:solidFill>
                <a:srgbClr val="00B0F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 flipV="1">
            <a:off x="-8873" y="330178"/>
            <a:ext cx="137033" cy="5395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3532"/>
            <a:endParaRPr lang="ko-KR" altLang="en-US" sz="800">
              <a:solidFill>
                <a:srgbClr val="0070C0"/>
              </a:solidFill>
              <a:latin typeface="KT서체 Bold" panose="020B0600000101010101" pitchFamily="50" charset="-127"/>
              <a:ea typeface="KT서체 Bold" panose="020B060000010101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6444735"/>
            <a:ext cx="12192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hlinkClick r:id="rId3"/>
              </a:rPr>
              <a:t>https://www.altexsoft.com/blog/hadoop-vs-spark/</a:t>
            </a:r>
            <a:endParaRPr lang="ko-KR" altLang="en-US" sz="1400" dirty="0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011" y="1213922"/>
            <a:ext cx="10821987" cy="5230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367735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142675" y="344693"/>
            <a:ext cx="10262680" cy="544463"/>
          </a:xfrm>
          <a:prstGeom prst="rect">
            <a:avLst/>
          </a:prstGeom>
        </p:spPr>
        <p:txBody>
          <a:bodyPr lIns="91438" tIns="45719" rIns="91438" bIns="45719"/>
          <a:lstStyle>
            <a:lvl1pPr algn="l" defTabSz="68644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HDFS</a:t>
            </a:r>
            <a:r>
              <a:rPr lang="en-US" altLang="ko-KR" sz="280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(Hadoop Distributed File System) </a:t>
            </a:r>
          </a:p>
        </p:txBody>
      </p:sp>
      <p:sp>
        <p:nvSpPr>
          <p:cNvPr id="3" name="직사각형 2"/>
          <p:cNvSpPr/>
          <p:nvPr/>
        </p:nvSpPr>
        <p:spPr>
          <a:xfrm flipV="1">
            <a:off x="-8873" y="330178"/>
            <a:ext cx="137033" cy="5395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3532"/>
            <a:endParaRPr lang="ko-KR" altLang="en-US" sz="800">
              <a:solidFill>
                <a:srgbClr val="0070C0"/>
              </a:solidFill>
              <a:latin typeface="KT서체 Bold" panose="020B0600000101010101" pitchFamily="50" charset="-127"/>
              <a:ea typeface="KT서체 Bold" panose="020B0600000101010101" pitchFamily="50" charset="-127"/>
            </a:endParaRPr>
          </a:p>
        </p:txBody>
      </p:sp>
      <p:cxnSp>
        <p:nvCxnSpPr>
          <p:cNvPr id="7" name="Google Shape;249;p35"/>
          <p:cNvCxnSpPr/>
          <p:nvPr/>
        </p:nvCxnSpPr>
        <p:spPr>
          <a:xfrm>
            <a:off x="5908335" y="4026139"/>
            <a:ext cx="0" cy="5000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Google Shape;250;p35"/>
          <p:cNvCxnSpPr/>
          <p:nvPr/>
        </p:nvCxnSpPr>
        <p:spPr>
          <a:xfrm>
            <a:off x="2928768" y="4526139"/>
            <a:ext cx="59656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" name="Google Shape;251;p35"/>
          <p:cNvCxnSpPr/>
          <p:nvPr/>
        </p:nvCxnSpPr>
        <p:spPr>
          <a:xfrm>
            <a:off x="2952268" y="4526139"/>
            <a:ext cx="0" cy="5000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" name="Google Shape;252;p35"/>
          <p:cNvCxnSpPr/>
          <p:nvPr/>
        </p:nvCxnSpPr>
        <p:spPr>
          <a:xfrm>
            <a:off x="5908335" y="4526305"/>
            <a:ext cx="0" cy="5000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" name="Google Shape;253;p35"/>
          <p:cNvCxnSpPr/>
          <p:nvPr/>
        </p:nvCxnSpPr>
        <p:spPr>
          <a:xfrm>
            <a:off x="8864401" y="4526305"/>
            <a:ext cx="0" cy="5000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" name="Google Shape;255;p35"/>
          <p:cNvSpPr/>
          <p:nvPr/>
        </p:nvSpPr>
        <p:spPr>
          <a:xfrm>
            <a:off x="4527905" y="2537797"/>
            <a:ext cx="2544263" cy="1476800"/>
          </a:xfrm>
          <a:prstGeom prst="rect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97" tIns="121897" rIns="121897" bIns="121897" anchor="ctr" anchorCtr="0">
            <a:noAutofit/>
          </a:bodyPr>
          <a:lstStyle/>
          <a:p>
            <a:endParaRPr/>
          </a:p>
        </p:txBody>
      </p:sp>
      <p:sp>
        <p:nvSpPr>
          <p:cNvPr id="14" name="Google Shape;256;p35"/>
          <p:cNvSpPr/>
          <p:nvPr/>
        </p:nvSpPr>
        <p:spPr>
          <a:xfrm>
            <a:off x="4718874" y="2667804"/>
            <a:ext cx="2117093" cy="6373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97" tIns="121897" rIns="121897" bIns="121897" anchor="ctr" anchorCtr="0">
            <a:noAutofit/>
          </a:bodyPr>
          <a:lstStyle/>
          <a:p>
            <a:pPr algn="ctr"/>
            <a:r>
              <a:rPr lang="en-US" altLang="ko-KR" dirty="0"/>
              <a:t>Name Node</a:t>
            </a:r>
          </a:p>
        </p:txBody>
      </p:sp>
      <p:sp>
        <p:nvSpPr>
          <p:cNvPr id="36" name="Google Shape;278;p35"/>
          <p:cNvSpPr/>
          <p:nvPr/>
        </p:nvSpPr>
        <p:spPr>
          <a:xfrm>
            <a:off x="4718875" y="3392913"/>
            <a:ext cx="1013706" cy="500000"/>
          </a:xfrm>
          <a:prstGeom prst="roundRect">
            <a:avLst>
              <a:gd name="adj" fmla="val 16667"/>
            </a:avLst>
          </a:prstGeom>
          <a:solidFill>
            <a:srgbClr val="FF66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97" tIns="121897" rIns="121897" bIns="121897" anchor="ctr" anchorCtr="0">
            <a:noAutofit/>
          </a:bodyPr>
          <a:lstStyle/>
          <a:p>
            <a:pPr algn="ctr"/>
            <a:r>
              <a:rPr lang="en-US" altLang="ko-KR" dirty="0">
                <a:solidFill>
                  <a:srgbClr val="EFEFEF"/>
                </a:solidFill>
              </a:rPr>
              <a:t>CPU</a:t>
            </a:r>
          </a:p>
        </p:txBody>
      </p:sp>
      <p:sp>
        <p:nvSpPr>
          <p:cNvPr id="38" name="Google Shape;280;p35"/>
          <p:cNvSpPr/>
          <p:nvPr/>
        </p:nvSpPr>
        <p:spPr>
          <a:xfrm>
            <a:off x="5822262" y="3392913"/>
            <a:ext cx="1013706" cy="500000"/>
          </a:xfrm>
          <a:prstGeom prst="roundRect">
            <a:avLst>
              <a:gd name="adj" fmla="val 16667"/>
            </a:avLst>
          </a:prstGeom>
          <a:solidFill>
            <a:srgbClr val="00B0F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97" tIns="121897" rIns="121897" bIns="121897" anchor="ctr" anchorCtr="0">
            <a:noAutofit/>
          </a:bodyPr>
          <a:lstStyle/>
          <a:p>
            <a:pPr algn="ctr"/>
            <a:r>
              <a:rPr lang="en-US" altLang="ko-KR" dirty="0">
                <a:solidFill>
                  <a:srgbClr val="EFEFEF"/>
                </a:solidFill>
              </a:rPr>
              <a:t>RAM</a:t>
            </a:r>
          </a:p>
        </p:txBody>
      </p:sp>
      <p:sp>
        <p:nvSpPr>
          <p:cNvPr id="40" name="직사각형 39"/>
          <p:cNvSpPr/>
          <p:nvPr/>
        </p:nvSpPr>
        <p:spPr>
          <a:xfrm>
            <a:off x="197735" y="889727"/>
            <a:ext cx="11330637" cy="20867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dirty="0"/>
              <a:t>HDFS</a:t>
            </a:r>
            <a:r>
              <a:rPr lang="ko-KR" altLang="en-US" dirty="0"/>
              <a:t>는 기본적으로 </a:t>
            </a:r>
            <a:r>
              <a:rPr lang="en-US" altLang="ko-KR" dirty="0"/>
              <a:t>128MB </a:t>
            </a:r>
            <a:r>
              <a:rPr lang="ko-KR" altLang="en-US" dirty="0"/>
              <a:t>크기의 데이터 블록</a:t>
            </a:r>
            <a:r>
              <a:rPr lang="en-US" altLang="ko-KR" dirty="0"/>
              <a:t>(Block)</a:t>
            </a:r>
            <a:r>
              <a:rPr lang="ko-KR" altLang="en-US" dirty="0"/>
              <a:t>을 사용하며</a:t>
            </a:r>
            <a:r>
              <a:rPr lang="en-US" altLang="ko-KR" dirty="0"/>
              <a:t>, </a:t>
            </a:r>
            <a:r>
              <a:rPr lang="ko-KR" altLang="en-US" dirty="0"/>
              <a:t> 각 </a:t>
            </a:r>
            <a:r>
              <a:rPr lang="en-US" altLang="ko-KR" dirty="0"/>
              <a:t>Block</a:t>
            </a:r>
            <a:r>
              <a:rPr lang="ko-KR" altLang="en-US" dirty="0"/>
              <a:t>은 최소 </a:t>
            </a:r>
            <a:r>
              <a:rPr lang="en-US" altLang="ko-KR" dirty="0"/>
              <a:t>3</a:t>
            </a:r>
            <a:r>
              <a:rPr lang="ko-KR" altLang="en-US" dirty="0"/>
              <a:t>개로 복제됩니다</a:t>
            </a:r>
            <a:r>
              <a:rPr lang="en-US" altLang="ko-KR" dirty="0"/>
              <a:t>.</a:t>
            </a: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dirty="0"/>
              <a:t>Block</a:t>
            </a:r>
            <a:r>
              <a:rPr lang="ko-KR" altLang="en-US" dirty="0"/>
              <a:t>은 </a:t>
            </a:r>
            <a:r>
              <a:rPr lang="en-US" altLang="ko-KR" dirty="0"/>
              <a:t> </a:t>
            </a:r>
            <a:r>
              <a:rPr lang="ko-KR" altLang="en-US" dirty="0" err="1"/>
              <a:t>내고장성</a:t>
            </a:r>
            <a:r>
              <a:rPr lang="en-US" altLang="ko-KR" dirty="0"/>
              <a:t>(Fault Tolerance)</a:t>
            </a:r>
            <a:r>
              <a:rPr lang="ko-KR" altLang="en-US" dirty="0"/>
              <a:t>을 지원하는 방식으로 분산</a:t>
            </a:r>
            <a:r>
              <a:rPr lang="en-US" altLang="ko-KR" dirty="0"/>
              <a:t>(distributed) </a:t>
            </a:r>
            <a:r>
              <a:rPr lang="ko-KR" altLang="en-US" dirty="0"/>
              <a:t>됩니다</a:t>
            </a:r>
            <a:r>
              <a:rPr lang="en-US" altLang="ko-KR" dirty="0"/>
              <a:t>.</a:t>
            </a: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dirty="0"/>
              <a:t>Block </a:t>
            </a:r>
            <a:r>
              <a:rPr lang="ko-KR" altLang="en-US" dirty="0"/>
              <a:t>의 여러 복사본이 </a:t>
            </a:r>
            <a:r>
              <a:rPr lang="ko-KR" altLang="en-US" dirty="0" err="1"/>
              <a:t>노드</a:t>
            </a:r>
            <a:r>
              <a:rPr lang="ko-KR" altLang="en-US" dirty="0"/>
              <a:t> 장애로 인한 데이터 손실을 방지합니다</a:t>
            </a:r>
            <a:r>
              <a:rPr lang="en-US" altLang="ko-KR" dirty="0"/>
              <a:t>.</a:t>
            </a: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dirty="0"/>
              <a:t>Block </a:t>
            </a:r>
            <a:r>
              <a:rPr lang="ko-KR" altLang="en-US" dirty="0"/>
              <a:t>단위 처리 이점 </a:t>
            </a:r>
            <a:r>
              <a:rPr lang="en-US" altLang="ko-KR" dirty="0"/>
              <a:t>: </a:t>
            </a:r>
            <a:r>
              <a:rPr lang="ko-KR" altLang="en-US" dirty="0"/>
              <a:t>탐색비용 최소화</a:t>
            </a:r>
            <a:r>
              <a:rPr lang="en-US" altLang="ko-KR" dirty="0"/>
              <a:t>, </a:t>
            </a:r>
            <a:r>
              <a:rPr lang="ko-KR" altLang="en-US" dirty="0"/>
              <a:t>메타 데이터 크기 감소</a:t>
            </a:r>
            <a:r>
              <a:rPr lang="en-US" altLang="ko-KR" dirty="0"/>
              <a:t>, </a:t>
            </a:r>
            <a:r>
              <a:rPr lang="ko-KR" altLang="en-US" dirty="0"/>
              <a:t>스토리지 관리 단순화</a:t>
            </a:r>
            <a:r>
              <a:rPr lang="en-US" altLang="ko-KR" dirty="0"/>
              <a:t>, </a:t>
            </a:r>
            <a:r>
              <a:rPr lang="ko-KR" altLang="en-US" dirty="0"/>
              <a:t>물리 디스크 크기를 초과하는 파일을 저장</a:t>
            </a:r>
            <a:r>
              <a:rPr lang="en-US" altLang="ko-KR" dirty="0"/>
              <a:t>, </a:t>
            </a:r>
            <a:r>
              <a:rPr lang="ko-KR" altLang="en-US" dirty="0" err="1"/>
              <a:t>내고장성과</a:t>
            </a:r>
            <a:r>
              <a:rPr lang="ko-KR" altLang="en-US" dirty="0"/>
              <a:t> 복제 기능 지원</a:t>
            </a:r>
            <a:endParaRPr lang="en-US" altLang="ko-KR" dirty="0"/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§"/>
            </a:pPr>
            <a:endParaRPr lang="ko-KR" altLang="en-US" dirty="0"/>
          </a:p>
        </p:txBody>
      </p:sp>
      <p:sp>
        <p:nvSpPr>
          <p:cNvPr id="41" name="Google Shape;255;p35"/>
          <p:cNvSpPr/>
          <p:nvPr/>
        </p:nvSpPr>
        <p:spPr>
          <a:xfrm>
            <a:off x="1680136" y="5034136"/>
            <a:ext cx="2544263" cy="1476800"/>
          </a:xfrm>
          <a:prstGeom prst="rect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97" tIns="121897" rIns="121897" bIns="121897" anchor="ctr" anchorCtr="0">
            <a:noAutofit/>
          </a:bodyPr>
          <a:lstStyle/>
          <a:p>
            <a:endParaRPr/>
          </a:p>
        </p:txBody>
      </p:sp>
      <p:sp>
        <p:nvSpPr>
          <p:cNvPr id="42" name="Google Shape;256;p35"/>
          <p:cNvSpPr/>
          <p:nvPr/>
        </p:nvSpPr>
        <p:spPr>
          <a:xfrm>
            <a:off x="1871105" y="5164143"/>
            <a:ext cx="2117093" cy="6373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97" tIns="121897" rIns="121897" bIns="121897" anchor="ctr" anchorCtr="0">
            <a:noAutofit/>
          </a:bodyPr>
          <a:lstStyle/>
          <a:p>
            <a:pPr algn="ctr"/>
            <a:r>
              <a:rPr lang="en-US" altLang="ko-KR" dirty="0"/>
              <a:t>Data Node</a:t>
            </a:r>
          </a:p>
        </p:txBody>
      </p:sp>
      <p:sp>
        <p:nvSpPr>
          <p:cNvPr id="43" name="Google Shape;278;p35"/>
          <p:cNvSpPr/>
          <p:nvPr/>
        </p:nvSpPr>
        <p:spPr>
          <a:xfrm>
            <a:off x="1871106" y="5889252"/>
            <a:ext cx="1013706" cy="500000"/>
          </a:xfrm>
          <a:prstGeom prst="roundRect">
            <a:avLst>
              <a:gd name="adj" fmla="val 16667"/>
            </a:avLst>
          </a:prstGeom>
          <a:solidFill>
            <a:srgbClr val="FF66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97" tIns="121897" rIns="121897" bIns="121897" anchor="ctr" anchorCtr="0">
            <a:noAutofit/>
          </a:bodyPr>
          <a:lstStyle/>
          <a:p>
            <a:pPr algn="ctr"/>
            <a:r>
              <a:rPr lang="en-US" altLang="ko-KR" dirty="0">
                <a:solidFill>
                  <a:srgbClr val="EFEFEF"/>
                </a:solidFill>
              </a:rPr>
              <a:t>CPU</a:t>
            </a:r>
          </a:p>
        </p:txBody>
      </p:sp>
      <p:sp>
        <p:nvSpPr>
          <p:cNvPr id="44" name="Google Shape;280;p35"/>
          <p:cNvSpPr/>
          <p:nvPr/>
        </p:nvSpPr>
        <p:spPr>
          <a:xfrm>
            <a:off x="2974493" y="5889252"/>
            <a:ext cx="1013706" cy="500000"/>
          </a:xfrm>
          <a:prstGeom prst="roundRect">
            <a:avLst>
              <a:gd name="adj" fmla="val 16667"/>
            </a:avLst>
          </a:prstGeom>
          <a:solidFill>
            <a:srgbClr val="00B0F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97" tIns="121897" rIns="121897" bIns="121897" anchor="ctr" anchorCtr="0">
            <a:noAutofit/>
          </a:bodyPr>
          <a:lstStyle/>
          <a:p>
            <a:pPr algn="ctr"/>
            <a:r>
              <a:rPr lang="en-US" altLang="ko-KR" dirty="0">
                <a:solidFill>
                  <a:srgbClr val="EFEFEF"/>
                </a:solidFill>
              </a:rPr>
              <a:t>RAM</a:t>
            </a:r>
          </a:p>
        </p:txBody>
      </p:sp>
      <p:sp>
        <p:nvSpPr>
          <p:cNvPr id="45" name="Google Shape;255;p35"/>
          <p:cNvSpPr/>
          <p:nvPr/>
        </p:nvSpPr>
        <p:spPr>
          <a:xfrm>
            <a:off x="4639436" y="5034136"/>
            <a:ext cx="2544263" cy="1476800"/>
          </a:xfrm>
          <a:prstGeom prst="rect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97" tIns="121897" rIns="121897" bIns="121897" anchor="ctr" anchorCtr="0">
            <a:noAutofit/>
          </a:bodyPr>
          <a:lstStyle/>
          <a:p>
            <a:endParaRPr/>
          </a:p>
        </p:txBody>
      </p:sp>
      <p:sp>
        <p:nvSpPr>
          <p:cNvPr id="46" name="Google Shape;256;p35"/>
          <p:cNvSpPr/>
          <p:nvPr/>
        </p:nvSpPr>
        <p:spPr>
          <a:xfrm>
            <a:off x="4830405" y="5164143"/>
            <a:ext cx="2117093" cy="6373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97" tIns="121897" rIns="121897" bIns="121897" anchor="ctr" anchorCtr="0">
            <a:noAutofit/>
          </a:bodyPr>
          <a:lstStyle/>
          <a:p>
            <a:pPr algn="ctr"/>
            <a:r>
              <a:rPr lang="en-US" altLang="ko-KR" dirty="0"/>
              <a:t>Data Node</a:t>
            </a:r>
          </a:p>
        </p:txBody>
      </p:sp>
      <p:sp>
        <p:nvSpPr>
          <p:cNvPr id="47" name="Google Shape;278;p35"/>
          <p:cNvSpPr/>
          <p:nvPr/>
        </p:nvSpPr>
        <p:spPr>
          <a:xfrm>
            <a:off x="4830406" y="5889252"/>
            <a:ext cx="1013706" cy="500000"/>
          </a:xfrm>
          <a:prstGeom prst="roundRect">
            <a:avLst>
              <a:gd name="adj" fmla="val 16667"/>
            </a:avLst>
          </a:prstGeom>
          <a:solidFill>
            <a:srgbClr val="FF66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97" tIns="121897" rIns="121897" bIns="121897" anchor="ctr" anchorCtr="0">
            <a:noAutofit/>
          </a:bodyPr>
          <a:lstStyle/>
          <a:p>
            <a:pPr algn="ctr"/>
            <a:r>
              <a:rPr lang="en-US" altLang="ko-KR" dirty="0">
                <a:solidFill>
                  <a:srgbClr val="EFEFEF"/>
                </a:solidFill>
              </a:rPr>
              <a:t>CPU</a:t>
            </a:r>
          </a:p>
        </p:txBody>
      </p:sp>
      <p:sp>
        <p:nvSpPr>
          <p:cNvPr id="48" name="Google Shape;280;p35"/>
          <p:cNvSpPr/>
          <p:nvPr/>
        </p:nvSpPr>
        <p:spPr>
          <a:xfrm>
            <a:off x="5933793" y="5889252"/>
            <a:ext cx="1013706" cy="500000"/>
          </a:xfrm>
          <a:prstGeom prst="roundRect">
            <a:avLst>
              <a:gd name="adj" fmla="val 16667"/>
            </a:avLst>
          </a:prstGeom>
          <a:solidFill>
            <a:srgbClr val="00B0F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97" tIns="121897" rIns="121897" bIns="121897" anchor="ctr" anchorCtr="0">
            <a:noAutofit/>
          </a:bodyPr>
          <a:lstStyle/>
          <a:p>
            <a:pPr algn="ctr"/>
            <a:r>
              <a:rPr lang="en-US" altLang="ko-KR" dirty="0">
                <a:solidFill>
                  <a:srgbClr val="EFEFEF"/>
                </a:solidFill>
              </a:rPr>
              <a:t>RAM</a:t>
            </a:r>
          </a:p>
        </p:txBody>
      </p:sp>
      <p:sp>
        <p:nvSpPr>
          <p:cNvPr id="49" name="Google Shape;255;p35"/>
          <p:cNvSpPr/>
          <p:nvPr/>
        </p:nvSpPr>
        <p:spPr>
          <a:xfrm>
            <a:off x="7478593" y="5026305"/>
            <a:ext cx="2544263" cy="1476800"/>
          </a:xfrm>
          <a:prstGeom prst="rect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97" tIns="121897" rIns="121897" bIns="121897" anchor="ctr" anchorCtr="0">
            <a:noAutofit/>
          </a:bodyPr>
          <a:lstStyle/>
          <a:p>
            <a:endParaRPr/>
          </a:p>
        </p:txBody>
      </p:sp>
      <p:sp>
        <p:nvSpPr>
          <p:cNvPr id="50" name="Google Shape;256;p35"/>
          <p:cNvSpPr/>
          <p:nvPr/>
        </p:nvSpPr>
        <p:spPr>
          <a:xfrm>
            <a:off x="7669562" y="5156312"/>
            <a:ext cx="2117093" cy="6373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97" tIns="121897" rIns="121897" bIns="121897" anchor="ctr" anchorCtr="0">
            <a:noAutofit/>
          </a:bodyPr>
          <a:lstStyle/>
          <a:p>
            <a:pPr algn="ctr"/>
            <a:r>
              <a:rPr lang="en-US" altLang="ko-KR" dirty="0"/>
              <a:t>Data Node</a:t>
            </a:r>
          </a:p>
        </p:txBody>
      </p:sp>
      <p:sp>
        <p:nvSpPr>
          <p:cNvPr id="51" name="Google Shape;278;p35"/>
          <p:cNvSpPr/>
          <p:nvPr/>
        </p:nvSpPr>
        <p:spPr>
          <a:xfrm>
            <a:off x="7669563" y="5881421"/>
            <a:ext cx="1013706" cy="500000"/>
          </a:xfrm>
          <a:prstGeom prst="roundRect">
            <a:avLst>
              <a:gd name="adj" fmla="val 16667"/>
            </a:avLst>
          </a:prstGeom>
          <a:solidFill>
            <a:srgbClr val="FF66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97" tIns="121897" rIns="121897" bIns="121897" anchor="ctr" anchorCtr="0">
            <a:noAutofit/>
          </a:bodyPr>
          <a:lstStyle/>
          <a:p>
            <a:pPr algn="ctr"/>
            <a:r>
              <a:rPr lang="en-US" altLang="ko-KR" dirty="0">
                <a:solidFill>
                  <a:srgbClr val="EFEFEF"/>
                </a:solidFill>
              </a:rPr>
              <a:t>CPU</a:t>
            </a:r>
          </a:p>
        </p:txBody>
      </p:sp>
      <p:sp>
        <p:nvSpPr>
          <p:cNvPr id="52" name="Google Shape;280;p35"/>
          <p:cNvSpPr/>
          <p:nvPr/>
        </p:nvSpPr>
        <p:spPr>
          <a:xfrm>
            <a:off x="8772950" y="5881421"/>
            <a:ext cx="1013706" cy="500000"/>
          </a:xfrm>
          <a:prstGeom prst="roundRect">
            <a:avLst>
              <a:gd name="adj" fmla="val 16667"/>
            </a:avLst>
          </a:prstGeom>
          <a:solidFill>
            <a:srgbClr val="00B0F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97" tIns="121897" rIns="121897" bIns="121897" anchor="ctr" anchorCtr="0">
            <a:noAutofit/>
          </a:bodyPr>
          <a:lstStyle/>
          <a:p>
            <a:pPr algn="ctr"/>
            <a:r>
              <a:rPr lang="en-US" altLang="ko-KR" dirty="0">
                <a:solidFill>
                  <a:srgbClr val="EFEFEF"/>
                </a:solidFill>
              </a:rPr>
              <a:t>RAM</a:t>
            </a:r>
          </a:p>
        </p:txBody>
      </p:sp>
    </p:spTree>
    <p:extLst>
      <p:ext uri="{BB962C8B-B14F-4D97-AF65-F5344CB8AC3E}">
        <p14:creationId xmlns:p14="http://schemas.microsoft.com/office/powerpoint/2010/main" val="21589950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142675" y="344693"/>
            <a:ext cx="10262680" cy="544463"/>
          </a:xfrm>
          <a:prstGeom prst="rect">
            <a:avLst/>
          </a:prstGeom>
        </p:spPr>
        <p:txBody>
          <a:bodyPr lIns="91438" tIns="45719" rIns="91438" bIns="45719"/>
          <a:lstStyle>
            <a:lvl1pPr algn="l" defTabSz="68644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HDFS - </a:t>
            </a:r>
            <a:r>
              <a:rPr lang="ko-KR" altLang="en-US" sz="360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아키텍처</a:t>
            </a:r>
            <a:endParaRPr lang="en-US" altLang="ko-KR" sz="3600" dirty="0">
              <a:solidFill>
                <a:srgbClr val="00B0F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 flipV="1">
            <a:off x="-8873" y="330178"/>
            <a:ext cx="137033" cy="5395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3532"/>
            <a:endParaRPr lang="ko-KR" altLang="en-US" sz="800">
              <a:solidFill>
                <a:srgbClr val="0070C0"/>
              </a:solidFill>
              <a:latin typeface="KT서체 Bold" panose="020B0600000101010101" pitchFamily="50" charset="-127"/>
              <a:ea typeface="KT서체 Bold" panose="020B0600000101010101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50209" y="891208"/>
            <a:ext cx="1125485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dirty="0">
                <a:latin typeface="+mn-ea"/>
              </a:rPr>
              <a:t>HDFS</a:t>
            </a:r>
            <a:r>
              <a:rPr lang="ko-KR" altLang="en-US" dirty="0">
                <a:latin typeface="+mn-ea"/>
              </a:rPr>
              <a:t>는 마스터 </a:t>
            </a:r>
            <a:r>
              <a:rPr lang="ko-KR" altLang="en-US" dirty="0" err="1">
                <a:latin typeface="+mn-ea"/>
              </a:rPr>
              <a:t>슬레이브</a:t>
            </a:r>
            <a:r>
              <a:rPr lang="ko-KR" altLang="en-US" dirty="0">
                <a:latin typeface="+mn-ea"/>
              </a:rPr>
              <a:t> 구조로 </a:t>
            </a:r>
            <a:r>
              <a:rPr lang="en-US" altLang="ko-KR" dirty="0" err="1">
                <a:latin typeface="+mn-ea"/>
              </a:rPr>
              <a:t>NameNode</a:t>
            </a:r>
            <a:r>
              <a:rPr lang="ko-KR" altLang="en-US" dirty="0">
                <a:latin typeface="+mn-ea"/>
              </a:rPr>
              <a:t>와 여러 개의 </a:t>
            </a:r>
            <a:r>
              <a:rPr lang="en-US" altLang="ko-KR" dirty="0" err="1">
                <a:latin typeface="+mn-ea"/>
              </a:rPr>
              <a:t>DataNode</a:t>
            </a:r>
            <a:r>
              <a:rPr lang="ko-KR" altLang="en-US" dirty="0">
                <a:latin typeface="+mn-ea"/>
              </a:rPr>
              <a:t>로 구성됩니다</a:t>
            </a:r>
            <a:r>
              <a:rPr lang="en-US" altLang="ko-KR" dirty="0">
                <a:latin typeface="+mn-ea"/>
              </a:rPr>
              <a:t>. </a:t>
            </a: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dirty="0" err="1">
                <a:latin typeface="+mn-ea"/>
              </a:rPr>
              <a:t>NameNode</a:t>
            </a:r>
            <a:r>
              <a:rPr lang="ko-KR" altLang="en-US" dirty="0">
                <a:latin typeface="+mn-ea"/>
              </a:rPr>
              <a:t>는 메타데이터를 가지고 있고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데이터는 블록 단위로 나누어 </a:t>
            </a:r>
            <a:r>
              <a:rPr lang="ko-KR" altLang="en-US" dirty="0" err="1">
                <a:latin typeface="+mn-ea"/>
              </a:rPr>
              <a:t>데이터노드에</a:t>
            </a:r>
            <a:r>
              <a:rPr lang="ko-KR" altLang="en-US" dirty="0">
                <a:latin typeface="+mn-ea"/>
              </a:rPr>
              <a:t> 저장됩니다</a:t>
            </a:r>
            <a:r>
              <a:rPr lang="en-US" altLang="ko-KR" dirty="0">
                <a:latin typeface="+mn-ea"/>
              </a:rPr>
              <a:t>.</a:t>
            </a: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dirty="0"/>
              <a:t>메타데이터는 파일이름</a:t>
            </a:r>
            <a:r>
              <a:rPr lang="en-US" altLang="ko-KR" dirty="0"/>
              <a:t>, </a:t>
            </a:r>
            <a:r>
              <a:rPr lang="ko-KR" altLang="en-US" dirty="0"/>
              <a:t>파일크기</a:t>
            </a:r>
            <a:r>
              <a:rPr lang="en-US" altLang="ko-KR" dirty="0"/>
              <a:t>, </a:t>
            </a:r>
            <a:r>
              <a:rPr lang="ko-KR" altLang="en-US" dirty="0"/>
              <a:t>파일생성시간</a:t>
            </a:r>
            <a:r>
              <a:rPr lang="en-US" altLang="ko-KR" dirty="0"/>
              <a:t>, </a:t>
            </a:r>
            <a:r>
              <a:rPr lang="ko-KR" altLang="en-US" dirty="0"/>
              <a:t>파일접근권한</a:t>
            </a:r>
            <a:r>
              <a:rPr lang="en-US" altLang="ko-KR" dirty="0"/>
              <a:t>, </a:t>
            </a:r>
            <a:r>
              <a:rPr lang="ko-KR" altLang="en-US" dirty="0"/>
              <a:t>파일 소유자 및 그룹 소유자</a:t>
            </a:r>
            <a:r>
              <a:rPr lang="en-US" altLang="ko-KR" dirty="0"/>
              <a:t>, </a:t>
            </a:r>
            <a:r>
              <a:rPr lang="ko-KR" altLang="en-US" dirty="0"/>
              <a:t>파일이 위치한 블록의 정보 등으로 구성됩니다</a:t>
            </a:r>
            <a:r>
              <a:rPr lang="en-US" altLang="ko-KR" dirty="0"/>
              <a:t>.</a:t>
            </a:r>
            <a:endParaRPr lang="en-US" altLang="ko-KR" dirty="0">
              <a:latin typeface="+mn-ea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latin typeface="+mn-ea"/>
              </a:rPr>
              <a:t>사용자는 </a:t>
            </a:r>
            <a:r>
              <a:rPr lang="ko-KR" altLang="en-US" dirty="0" err="1">
                <a:latin typeface="+mn-ea"/>
              </a:rPr>
              <a:t>네임노드를</a:t>
            </a:r>
            <a:r>
              <a:rPr lang="ko-KR" altLang="en-US" dirty="0">
                <a:latin typeface="+mn-ea"/>
              </a:rPr>
              <a:t> 이용해 데이터를 쓰고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읽을 수 있습니다</a:t>
            </a:r>
            <a:r>
              <a:rPr lang="en-US" altLang="ko-KR" dirty="0">
                <a:latin typeface="+mn-ea"/>
              </a:rPr>
              <a:t>.</a:t>
            </a:r>
          </a:p>
        </p:txBody>
      </p:sp>
      <p:pic>
        <p:nvPicPr>
          <p:cNvPr id="1026" name="Picture 2" descr="https://blog.kakaocdn.net/dn/FNUrP/btrmziEJSjU/Mw4wLmk5T1IGKxKQI3idm0/img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324"/>
          <a:stretch/>
        </p:blipFill>
        <p:spPr bwMode="auto">
          <a:xfrm>
            <a:off x="952522" y="3017520"/>
            <a:ext cx="8922998" cy="3377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59978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8578</TotalTime>
  <Words>3403</Words>
  <Application>Microsoft Office PowerPoint</Application>
  <PresentationFormat>와이드스크린</PresentationFormat>
  <Paragraphs>545</Paragraphs>
  <Slides>47</Slides>
  <Notes>46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47</vt:i4>
      </vt:variant>
    </vt:vector>
  </HeadingPairs>
  <TitlesOfParts>
    <vt:vector size="55" baseType="lpstr">
      <vt:lpstr>나눔스퀘어_ac Bold</vt:lpstr>
      <vt:lpstr>맑은 고딕</vt:lpstr>
      <vt:lpstr>Wingdings</vt:lpstr>
      <vt:lpstr>KT서체 Bold</vt:lpstr>
      <vt:lpstr>Roboto</vt:lpstr>
      <vt:lpstr>Arial</vt:lpstr>
      <vt:lpstr>Office 테마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</dc:creator>
  <cp:lastModifiedBy>Park Kyung-Gyu</cp:lastModifiedBy>
  <cp:revision>688</cp:revision>
  <dcterms:created xsi:type="dcterms:W3CDTF">2018-11-29T00:41:06Z</dcterms:created>
  <dcterms:modified xsi:type="dcterms:W3CDTF">2023-08-15T04:52:56Z</dcterms:modified>
</cp:coreProperties>
</file>